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7.xml" ContentType="application/vnd.openxmlformats-officedocument.presentationml.notesSlide+xml"/>
  <Override PartName="/ppt/tags/tag25.xml" ContentType="application/vnd.openxmlformats-officedocument.presentationml.tags+xml"/>
  <Override PartName="/ppt/notesSlides/notesSlide18.xml" ContentType="application/vnd.openxmlformats-officedocument.presentationml.notesSlide+xml"/>
  <Override PartName="/ppt/tags/tag26.xml" ContentType="application/vnd.openxmlformats-officedocument.presentationml.tags+xml"/>
  <Override PartName="/ppt/notesSlides/notesSlide19.xml" ContentType="application/vnd.openxmlformats-officedocument.presentationml.notesSlide+xml"/>
  <Override PartName="/ppt/tags/tag27.xml" ContentType="application/vnd.openxmlformats-officedocument.presentationml.tags+xml"/>
  <Override PartName="/ppt/notesSlides/notesSlide20.xml" ContentType="application/vnd.openxmlformats-officedocument.presentationml.notesSlide+xml"/>
  <Override PartName="/ppt/tags/tag28.xml" ContentType="application/vnd.openxmlformats-officedocument.presentationml.tags+xml"/>
  <Override PartName="/ppt/notesSlides/notesSlide21.xml" ContentType="application/vnd.openxmlformats-officedocument.presentationml.notesSlide+xml"/>
  <Override PartName="/ppt/tags/tag29.xml" ContentType="application/vnd.openxmlformats-officedocument.presentationml.tags+xml"/>
  <Override PartName="/ppt/notesSlides/notesSlide22.xml" ContentType="application/vnd.openxmlformats-officedocument.presentationml.notesSlide+xml"/>
  <Override PartName="/ppt/tags/tag30.xml" ContentType="application/vnd.openxmlformats-officedocument.presentationml.tags+xml"/>
  <Override PartName="/ppt/notesSlides/notesSlide23.xml" ContentType="application/vnd.openxmlformats-officedocument.presentationml.notesSlide+xml"/>
  <Override PartName="/ppt/tags/tag31.xml" ContentType="application/vnd.openxmlformats-officedocument.presentationml.tags+xml"/>
  <Override PartName="/ppt/notesSlides/notesSlide24.xml" ContentType="application/vnd.openxmlformats-officedocument.presentationml.notesSlide+xml"/>
  <Override PartName="/ppt/tags/tag32.xml" ContentType="application/vnd.openxmlformats-officedocument.presentationml.tags+xml"/>
  <Override PartName="/ppt/notesSlides/notesSlide2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0" r:id="rId4"/>
  </p:sldMasterIdLst>
  <p:notesMasterIdLst>
    <p:notesMasterId r:id="rId39"/>
  </p:notesMasterIdLst>
  <p:handoutMasterIdLst>
    <p:handoutMasterId r:id="rId40"/>
  </p:handoutMasterIdLst>
  <p:sldIdLst>
    <p:sldId id="256" r:id="rId5"/>
    <p:sldId id="257" r:id="rId6"/>
    <p:sldId id="499" r:id="rId7"/>
    <p:sldId id="259" r:id="rId8"/>
    <p:sldId id="260" r:id="rId9"/>
    <p:sldId id="301" r:id="rId10"/>
    <p:sldId id="503" r:id="rId11"/>
    <p:sldId id="303" r:id="rId12"/>
    <p:sldId id="263" r:id="rId13"/>
    <p:sldId id="262" r:id="rId14"/>
    <p:sldId id="261" r:id="rId15"/>
    <p:sldId id="504" r:id="rId16"/>
    <p:sldId id="500" r:id="rId17"/>
    <p:sldId id="502" r:id="rId18"/>
    <p:sldId id="302" r:id="rId19"/>
    <p:sldId id="309" r:id="rId20"/>
    <p:sldId id="513" r:id="rId21"/>
    <p:sldId id="310" r:id="rId22"/>
    <p:sldId id="269" r:id="rId23"/>
    <p:sldId id="507" r:id="rId24"/>
    <p:sldId id="510" r:id="rId25"/>
    <p:sldId id="508" r:id="rId26"/>
    <p:sldId id="317" r:id="rId27"/>
    <p:sldId id="501" r:id="rId28"/>
    <p:sldId id="493" r:id="rId29"/>
    <p:sldId id="295" r:id="rId30"/>
    <p:sldId id="514" r:id="rId31"/>
    <p:sldId id="515" r:id="rId32"/>
    <p:sldId id="496" r:id="rId33"/>
    <p:sldId id="314" r:id="rId34"/>
    <p:sldId id="516" r:id="rId35"/>
    <p:sldId id="491" r:id="rId36"/>
    <p:sldId id="498" r:id="rId37"/>
    <p:sldId id="495" r:id="rId38"/>
  </p:sldIdLst>
  <p:sldSz cx="9144000" cy="5143500" type="screen16x9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226">
          <p15:clr>
            <a:srgbClr val="A4A3A4"/>
          </p15:clr>
        </p15:guide>
        <p15:guide id="4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Kenzie Patrick 1MC" initials="MP1" lastIdx="1" clrIdx="0">
    <p:extLst>
      <p:ext uri="{19B8F6BF-5375-455C-9EA6-DF929625EA0E}">
        <p15:presenceInfo xmlns:p15="http://schemas.microsoft.com/office/powerpoint/2012/main" userId="S::patrick.mckenzie@rsa.rohde-schwarz.com::aeddfdba-81d6-40fe-b686-7a2b87e476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98" autoAdjust="0"/>
    <p:restoredTop sz="69797" autoAdjust="0"/>
  </p:normalViewPr>
  <p:slideViewPr>
    <p:cSldViewPr snapToObjects="1" showGuides="1">
      <p:cViewPr varScale="1">
        <p:scale>
          <a:sx n="87" d="100"/>
          <a:sy n="87" d="100"/>
        </p:scale>
        <p:origin x="2094" y="78"/>
      </p:cViewPr>
      <p:guideLst>
        <p:guide pos="226"/>
        <p:guide orient="horz" pos="1620"/>
      </p:guideLst>
    </p:cSldViewPr>
  </p:slideViewPr>
  <p:outlineViewPr>
    <p:cViewPr>
      <p:scale>
        <a:sx n="33" d="100"/>
        <a:sy n="33" d="100"/>
      </p:scale>
      <p:origin x="0" y="-1220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52" d="100"/>
          <a:sy n="52" d="100"/>
        </p:scale>
        <p:origin x="2680" y="48"/>
      </p:cViewPr>
      <p:guideLst>
        <p:guide orient="horz" pos="3223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B88414C-F190-4ED7-986F-59750D05EE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FE4C274-1C70-4905-AD25-947876CDED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98ED99-101D-4D25-A61B-F1145E2096A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52FFA33-24FB-4C71-AB23-14C8D81C46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39D9B1-31D4-4A40-B9C1-FB90F7754F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56FD0-ED1E-4875-B69D-F87A441E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02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7110D-8713-4818-A6C5-BA5073E6EF1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81000" y="4343400"/>
            <a:ext cx="60960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20C28-1F57-4AC3-BC38-27FE91AD9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04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52000" indent="-252000" algn="l" defTabSz="914400" rtl="0" eaLnBrk="1" latinLnBrk="0" hangingPunct="1">
      <a:lnSpc>
        <a:spcPct val="105000"/>
      </a:lnSpc>
      <a:spcAft>
        <a:spcPts val="400"/>
      </a:spcAft>
      <a:buSzPct val="90000"/>
      <a:buFont typeface="Arial" panose="020B0604020202020204" pitchFamily="34" charset="0"/>
      <a:buChar char="►"/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1pPr>
    <a:lvl2pPr marL="450000" indent="-180000" algn="l" defTabSz="914400" rtl="0" eaLnBrk="1" latinLnBrk="0" hangingPunct="1">
      <a:lnSpc>
        <a:spcPct val="105000"/>
      </a:lnSpc>
      <a:spcAft>
        <a:spcPts val="400"/>
      </a:spcAft>
      <a:buSzPct val="90000"/>
      <a:buFont typeface="Arial" panose="020B0604020202020204" pitchFamily="34" charset="0"/>
      <a:buChar char="‒"/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2pPr>
    <a:lvl3pPr marL="630000" indent="-180000" algn="l" defTabSz="914400" rtl="0" eaLnBrk="1" latinLnBrk="0" hangingPunct="1">
      <a:lnSpc>
        <a:spcPct val="105000"/>
      </a:lnSpc>
      <a:spcAft>
        <a:spcPts val="400"/>
      </a:spcAft>
      <a:buSzPct val="90000"/>
      <a:buFont typeface="Arial" panose="020B0604020202020204" pitchFamily="34" charset="0"/>
      <a:buChar char="‒"/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3pPr>
    <a:lvl4pPr marL="810000" indent="-180000" algn="l" defTabSz="914400" rtl="0" eaLnBrk="1" latinLnBrk="0" hangingPunct="1">
      <a:lnSpc>
        <a:spcPct val="105000"/>
      </a:lnSpc>
      <a:spcAft>
        <a:spcPts val="400"/>
      </a:spcAft>
      <a:buSzPct val="90000"/>
      <a:buFont typeface="Arial" panose="020B0604020202020204" pitchFamily="34" charset="0"/>
      <a:buChar char="‒"/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4pPr>
    <a:lvl5pPr marL="990000" indent="-180000" algn="l" defTabSz="914400" rtl="0" eaLnBrk="1" latinLnBrk="0" hangingPunct="1">
      <a:lnSpc>
        <a:spcPct val="105000"/>
      </a:lnSpc>
      <a:spcAft>
        <a:spcPts val="400"/>
      </a:spcAft>
      <a:buSzPct val="90000"/>
      <a:buFont typeface="Arial" panose="020B0604020202020204" pitchFamily="34" charset="0"/>
      <a:buChar char="‒"/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86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This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VESA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® Standard defines a standardized set of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DisplayPort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™ interface features for use in an embedded display application. This embedded interface is referred to as “Embedded DisplayPort”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eDP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) and is the electrical transport for video and auxiliary data between the system host (including graphics hardware) and display panel.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eDP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applications include laptops,</a:t>
            </a:r>
          </a:p>
          <a:p>
            <a:pPr marL="0" indent="0">
              <a:buNone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      all-in-one PCs, tablets, smart phones, and other systems that incorporate its display panel with a video or graphics processor.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The system integrator determines which cable and connector to use for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eDP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interconnect, taking into consideration interconnect requirements such as the number of Main-Link lanes that are needed, signal integrity, EMI performance, mechanical space, cost, etc. Typically, a 20- or 30-pin connector will be used for 1- and 2-lane implementations, and a 40-pin connector will be used for 4-lane implementations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An EPROM will normally be connected to 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TCON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that contains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DisplayID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or legacy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EDID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information for the specific panel configuration. The Source device will then use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eDP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AUX_CH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to read this data through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eDP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interconnect.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eDP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also includes the provision for using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AUX_CH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for display backlight control.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eDP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does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not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mandate universal interoperability between all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eDP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Source and Sink devices because in an embedded display application, the manufacturer chooses which Source and Sink devices are to be used. For example,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eDP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feature implementation choices enable trade-offs between system complexity and power consumption.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While no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VESA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compliance certification test exists for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eDP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devices, this Standard defines features and levels of performance that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eDP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Source and Sink devices shall support, as well as those that may be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optionally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supported, to enable an ecosystem of compatible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eDP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devices for embedded panel implementations.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71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38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Tethered devices: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complex devices that are composed of a cable that is permanently attached to either a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DP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Source or Sink device. These devices are conceived to address specific market mandates and have narrow application. E.g. permanent attachment of a cable to the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DP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Source device is defined as a tethered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DP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Source device. The test fixture connected to the cable end is considered to be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TP3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8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not creating tests in our automation software for informative tests now, if you hear customer feedback that we should include those tests we can revisit this topic</a:t>
            </a:r>
          </a:p>
          <a:p>
            <a:r>
              <a:rPr lang="en-US"/>
              <a:t>Pre-emphasis 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52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The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DP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Source device’s EYE diagram performance provides the best visual tool for assessing interoperability and showing the signal’s amplitude and timing attributes, thereby providing an intuitive understanding of design margin.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HBR3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Compliance Test steps are as follows:</a:t>
            </a:r>
          </a:p>
          <a:p>
            <a:pPr lvl="1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1 Capture the waveform at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TP2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, as illustrated in Figure 3-1.</a:t>
            </a:r>
          </a:p>
          <a:p>
            <a:pPr lvl="1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2 Embed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HBR3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cable model.</a:t>
            </a:r>
          </a:p>
          <a:p>
            <a:pPr lvl="1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3 Calculate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TP3_CTLE_Optimal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. If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TP3_CTLE_Optimal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meets the EYE Diagram Pass criteria = Pass.</a:t>
            </a:r>
          </a:p>
          <a:p>
            <a:pPr lvl="1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4 If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TP3_CTLE_Optimal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does not meet the EYE Diagram Pass criteria, use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VESA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DFE tool to calculate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TP3_DFE_Optimal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5 If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TP3_DFE_Optimal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meets EYE Diagram Pass criteria = Pass, else fail.</a:t>
            </a:r>
          </a:p>
          <a:p>
            <a:pPr lvl="0"/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CP2520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: 252 10-bit words; 3 Pattern versions, starting with different 4 word sequences (Enhanced Framing Control Symbol Sequence).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TPS4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is pattern 3, starting with SR-BS-BS-SR-248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00hs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(after data symbol scrambling and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8b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/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10b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coding). SR is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K28.0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; BS is comma character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K28.5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8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1 Mbps, 2 V Manchester coded signal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AUX_CH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is a half-duplex, bidirectional channel consisting of one differential pair, supporting the bit rate of approximately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1Mbps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82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01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94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94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Automated transmitter (Tx) compliance test solution for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DP1.4a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eDP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1.4b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/1.5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Step-by-step wizard guidance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Worst-case cable model embedding and equalization support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Clear and comprehensive test documentation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30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124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93675" y="808038"/>
            <a:ext cx="7185025" cy="4041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C1AEE-0A4E-4F06-AC73-88CDA363A8EE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1574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1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17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364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Cable test setup, pretty simple, there could be a switch matrix used to allow for no manual reconnections, but that is not shown in this cable test setup diagram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811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2000" marR="0" lvl="0" indent="-25200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Tx/>
              <a:buSzPct val="90000"/>
              <a:buFont typeface="Arial" panose="020B0604020202020204" pitchFamily="34" charset="0"/>
              <a:buChar char="►"/>
              <a:tabLst/>
              <a:defRPr/>
            </a:pPr>
            <a:r>
              <a:rPr lang="de-DE" dirty="0" err="1"/>
              <a:t>R&amp;S</a:t>
            </a:r>
            <a:r>
              <a:rPr lang="de-DE" dirty="0"/>
              <a:t> </a:t>
            </a:r>
            <a:r>
              <a:rPr lang="de-DE" dirty="0" err="1"/>
              <a:t>RTP</a:t>
            </a:r>
            <a:r>
              <a:rPr lang="de-DE" dirty="0"/>
              <a:t> </a:t>
            </a:r>
            <a:r>
              <a:rPr lang="de-DE" dirty="0" err="1"/>
              <a:t>oscilloscope</a:t>
            </a:r>
            <a:r>
              <a:rPr lang="de-DE" dirty="0"/>
              <a:t> – </a:t>
            </a:r>
            <a:r>
              <a:rPr lang="de-DE" dirty="0" err="1"/>
              <a:t>most</a:t>
            </a:r>
            <a:r>
              <a:rPr lang="de-DE" dirty="0"/>
              <a:t> flexible </a:t>
            </a:r>
            <a:r>
              <a:rPr lang="de-DE" dirty="0" err="1"/>
              <a:t>test</a:t>
            </a:r>
            <a:r>
              <a:rPr lang="de-DE" dirty="0"/>
              <a:t> </a:t>
            </a:r>
            <a:r>
              <a:rPr lang="de-DE" dirty="0" err="1"/>
              <a:t>solution</a:t>
            </a:r>
            <a:endParaRPr lang="de-D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03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It’s the industry replacement for outmoded display technologies such as DVI,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LVDS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and VGA and it’s currently being built into all new PC chipsets, GPU’s and display controllers from major silicon manufacturers.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First standard to support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8K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resolution (7680 x 4320) at 60 Hz refresh rate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delivering a maximum payload of 77.37 Gbps</a:t>
            </a:r>
          </a:p>
          <a:p>
            <a:r>
              <a:rPr lang="en-US" dirty="0"/>
              <a:t>Automotive (Continental, Bosch, </a:t>
            </a:r>
            <a:r>
              <a:rPr lang="en-US" dirty="0" err="1"/>
              <a:t>MegaChips</a:t>
            </a:r>
            <a:r>
              <a:rPr lang="en-US" dirty="0"/>
              <a:t>)</a:t>
            </a:r>
          </a:p>
          <a:p>
            <a:r>
              <a:rPr lang="en-US" dirty="0"/>
              <a:t>Medical (GE, Philips, Stryker, Siemens)</a:t>
            </a:r>
          </a:p>
          <a:p>
            <a:r>
              <a:rPr lang="en-US" dirty="0"/>
              <a:t>Defense (Lockheed Martin, </a:t>
            </a:r>
            <a:r>
              <a:rPr lang="en-US" dirty="0" err="1"/>
              <a:t>L3Harris</a:t>
            </a:r>
            <a:r>
              <a:rPr lang="en-US" dirty="0"/>
              <a:t>, Leidos)</a:t>
            </a:r>
          </a:p>
          <a:p>
            <a:r>
              <a:rPr lang="en-US" dirty="0"/>
              <a:t>Traditional High Speed Digital customers (Apple, Nvidia, AMD, Microsoft, TI, </a:t>
            </a:r>
            <a:r>
              <a:rPr lang="en-US" dirty="0" err="1"/>
              <a:t>STMicro</a:t>
            </a:r>
            <a:r>
              <a:rPr lang="en-US" dirty="0"/>
              <a:t>, etc.)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81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Enhanced DP connectors support new DP </a:t>
            </a:r>
            <a:r>
              <a:rPr lang="en-US" dirty="0" err="1"/>
              <a:t>v2.1’s</a:t>
            </a:r>
            <a:r>
              <a:rPr lang="en-US" dirty="0"/>
              <a:t> </a:t>
            </a:r>
            <a:r>
              <a:rPr lang="en-US" dirty="0" err="1"/>
              <a:t>DP40</a:t>
            </a:r>
            <a:r>
              <a:rPr lang="en-US" dirty="0"/>
              <a:t> and </a:t>
            </a:r>
            <a:r>
              <a:rPr lang="en-US" dirty="0" err="1"/>
              <a:t>DP80</a:t>
            </a:r>
            <a:r>
              <a:rPr lang="en-US" dirty="0"/>
              <a:t> high-speed modes</a:t>
            </a:r>
          </a:p>
          <a:p>
            <a:r>
              <a:rPr lang="en-US" dirty="0"/>
              <a:t>uses the same form factor as the regular Full Size DP and mini DP structure, internally in the connector there is a difference. There is a paddle card in the connector as well as more shielding and a different pin layout.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10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how the main link only goes source to sink, there are channels that go back and forth but these are communication lanes that do not carry much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75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Scrambling of the Main-Link data is performed for EMI reduction prior to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8b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/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10b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encoding on the transmitter. De-scrambling of the data symbols is performed following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8b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/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10b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decoding at the receiver. Use of scrambling should result in approximately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7dB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reduction in peak spectrum.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Logical Sub-block</a:t>
            </a:r>
          </a:p>
          <a:p>
            <a:pPr marL="198000" lvl="1" indent="0">
              <a:buNone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• Scrambling and de-scrambling</a:t>
            </a:r>
          </a:p>
          <a:p>
            <a:pPr marL="198000" lvl="1" indent="0">
              <a:buNone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•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8b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/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10b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encoding/decoding</a:t>
            </a:r>
          </a:p>
          <a:p>
            <a:pPr marL="198000" lvl="1" indent="0">
              <a:buNone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• Serialization and de-serialization</a:t>
            </a:r>
          </a:p>
          <a:p>
            <a:pPr marL="198000" lvl="1" indent="0">
              <a:buNone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• Link Training and Link Status Monitor</a:t>
            </a:r>
          </a:p>
          <a:p>
            <a:pPr marL="198000" lvl="1" indent="0">
              <a:buNone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• Adjusts link rate, spreading, drive current level, and pre-emphasis level, as needed</a:t>
            </a:r>
          </a:p>
          <a:p>
            <a:pPr marL="378000" lvl="2" indent="0">
              <a:buNone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• Link Quality Measurement for testability</a:t>
            </a:r>
          </a:p>
          <a:p>
            <a:pPr marL="252000" indent="-252000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Electrical Sub-block</a:t>
            </a:r>
          </a:p>
          <a:p>
            <a:pPr marL="0" indent="0">
              <a:buNone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• Consists of up to four differential pairs</a:t>
            </a:r>
          </a:p>
          <a:p>
            <a:pPr marL="0" indent="0">
              <a:buNone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• Transmitter</a:t>
            </a:r>
          </a:p>
          <a:p>
            <a:pPr marL="198000" lvl="1" indent="0">
              <a:buNone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• Drives doubly terminated, AC-coupled differential pairs in a manner compliant with</a:t>
            </a:r>
          </a:p>
          <a:p>
            <a:pPr marL="0" indent="0">
              <a:buNone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the Main-Link Transmitter electrical specification</a:t>
            </a:r>
          </a:p>
          <a:p>
            <a:pPr marL="0" indent="0">
              <a:buNone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• Receiver</a:t>
            </a:r>
          </a:p>
          <a:p>
            <a:pPr marL="198000" lvl="1" indent="0">
              <a:buNone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• Receives the incoming differential signals and extract the data with its link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CDR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(clock</a:t>
            </a:r>
          </a:p>
          <a:p>
            <a:pPr marL="0" indent="0">
              <a:buNone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and data recovery) circuits</a:t>
            </a:r>
          </a:p>
          <a:p>
            <a:pPr marL="198000" lvl="1" indent="0">
              <a:buNone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•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HBR3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: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CTLE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w/ multiple DC gains + 1-tap DFE</a:t>
            </a:r>
          </a:p>
          <a:p>
            <a:pPr marL="198000" lvl="1" indent="0">
              <a:buNone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• HBR/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HBR2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: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CTLE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w/ different HF boost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80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there are four data lanes, these are the lanes that carry the high speed signals that we are most interested in testing;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The PHY Layer provides the unidirectional Main-Link for the transport of isochronous streams and secondary-data packets.</a:t>
            </a:r>
            <a:endParaRPr lang="en-US" dirty="0"/>
          </a:p>
          <a:p>
            <a:r>
              <a:rPr lang="en-US" dirty="0"/>
              <a:t>AUX channel: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AUX_CH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is a half-duplex, bidirectional channel consisting of one differential pair; Link Configuration or Maintenance and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DisplayID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or legacy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EDID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access, using 1-Mbps Manchester-II coding.</a:t>
            </a:r>
            <a:endParaRPr lang="en-US" dirty="0"/>
          </a:p>
          <a:p>
            <a:r>
              <a:rPr lang="en-US" dirty="0"/>
              <a:t>Hot plug: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Hot Plug/Unplug events</a:t>
            </a:r>
            <a:endParaRPr lang="en-US" dirty="0"/>
          </a:p>
          <a:p>
            <a:r>
              <a:rPr lang="en-US" dirty="0"/>
              <a:t>Power: upstream up to 3 V; downstream up to </a:t>
            </a:r>
            <a:r>
              <a:rPr lang="en-US" dirty="0" err="1"/>
              <a:t>18V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1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 story short there are a lot of versions of </a:t>
            </a:r>
            <a:r>
              <a:rPr lang="en-US" dirty="0" err="1"/>
              <a:t>displayport</a:t>
            </a:r>
            <a:r>
              <a:rPr lang="en-US" dirty="0"/>
              <a:t>, currently we will be focused on 1.4a for </a:t>
            </a:r>
            <a:r>
              <a:rPr lang="en-US" dirty="0" err="1"/>
              <a:t>Fullsize</a:t>
            </a:r>
            <a:r>
              <a:rPr lang="en-US" dirty="0"/>
              <a:t> DP and 1.5a for embedded DP, this is because it is the sweet spot of our oscilloscope bandwidth (the fastest a signal can be is HBR3 aka 8.1 Gbps)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04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DisplayPort Alt Mode, using USB-C connectors and cabling, may have the same performance capability as native DP connectors and cabling.</a:t>
            </a:r>
          </a:p>
          <a:p>
            <a:pPr marL="252000" marR="0" lvl="0" indent="-252000" algn="l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Tx/>
              <a:buSzPct val="90000"/>
              <a:buFont typeface="Arial" panose="020B0604020202020204" pitchFamily="34" charset="0"/>
              <a:buChar char="►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NEWARK, CA (22 September 2014):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VESA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uses USB Type-C ‘Alternate Mode’ to enable DisplayPort Capabilities over the New, Slim, Reversible USB Type-C Connector</a:t>
            </a:r>
          </a:p>
          <a:p>
            <a:pPr marL="252000" marR="0" lvl="0" indent="-252000" algn="l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Tx/>
              <a:buSzPct val="90000"/>
              <a:buFont typeface="Arial" panose="020B0604020202020204" pitchFamily="34" charset="0"/>
              <a:buChar char="►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The DisplayPort Alt Mode repurposes some or all of the four existing SuperSpeed USB lanes to deliver full DisplayPort performance, and uses other signaling available in the USB Type-C connector for DisplayPort’s AUX channel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HPD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(Hot Plug Detection) function. This enables computers, tablets, smartphones, displays, and docking stations to implement the new USB Type-C connector at both ends while using the DisplayPort Standard over USB Type-C to transmit high-resolution A/V along with USB data and power.</a:t>
            </a:r>
          </a:p>
          <a:p>
            <a:pPr marL="252000" marR="0" lvl="0" indent="-252000" algn="l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Tx/>
              <a:buSzPct val="90000"/>
              <a:buFont typeface="Arial" panose="020B0604020202020204" pitchFamily="34" charset="0"/>
              <a:buChar char="►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Devices supporting DisplayPort Alt Mode on a USB Type-C connector can also connect to an existing DisplayPort device using a reversible USB Type-C to DisplayPort converter cable. 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20C28-1F57-4AC3-BC38-27FE91AD92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33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ket segment 1">
            <a:extLst>
              <a:ext uri="{FF2B5EF4-FFF2-40B4-BE49-F238E27FC236}">
                <a16:creationId xmlns:a16="http://schemas.microsoft.com/office/drawing/2014/main" id="{FEB92341-A0BD-42D5-A6C9-33B63CFE323F}"/>
              </a:ext>
            </a:extLst>
          </p:cNvPr>
          <p:cNvSpPr>
            <a:spLocks noGrp="1"/>
          </p:cNvSpPr>
          <p:nvPr>
            <p:ph type="body" sz="quarter" idx="9" hasCustomPrompt="1"/>
          </p:nvPr>
        </p:nvSpPr>
        <p:spPr>
          <a:xfrm>
            <a:off x="360000" y="411510"/>
            <a:ext cx="3168000" cy="205200"/>
          </a:xfrm>
        </p:spPr>
        <p:txBody>
          <a:bodyPr wrap="none">
            <a:noAutofit/>
          </a:bodyPr>
          <a:lstStyle>
            <a:lvl1pPr marL="0" indent="0">
              <a:buNone/>
              <a:defRPr sz="1300" spc="80" baseline="0">
                <a:solidFill>
                  <a:schemeClr val="tx2"/>
                </a:solidFill>
                <a:latin typeface="+mj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  <a:lvl3pPr marL="0" indent="0">
              <a:buNone/>
              <a:defRPr>
                <a:solidFill>
                  <a:schemeClr val="tx2"/>
                </a:solidFill>
              </a:defRPr>
            </a:lvl3pPr>
            <a:lvl4pPr marL="0" indent="0">
              <a:buNone/>
              <a:defRPr>
                <a:solidFill>
                  <a:schemeClr val="tx2"/>
                </a:solidFill>
              </a:defRPr>
            </a:lvl4pPr>
            <a:lvl5pPr marL="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Text 13 pt, e.g. market segment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60000" y="2880000"/>
            <a:ext cx="4896000" cy="792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  <a:lvl6pPr marL="0" indent="0">
              <a:buNone/>
              <a:defRPr>
                <a:solidFill>
                  <a:schemeClr val="bg1"/>
                </a:solidFill>
              </a:defRPr>
            </a:lvl6pPr>
            <a:lvl7pPr marL="0" indent="0">
              <a:buNone/>
              <a:defRPr>
                <a:solidFill>
                  <a:schemeClr val="bg1"/>
                </a:solidFill>
              </a:defRPr>
            </a:lvl7pPr>
            <a:lvl8pPr marL="0" indent="0">
              <a:buNone/>
              <a:defRPr>
                <a:solidFill>
                  <a:schemeClr val="bg1"/>
                </a:solidFill>
              </a:defRPr>
            </a:lvl8pPr>
            <a:lvl9pPr marL="0" indent="0">
              <a:buNone/>
              <a:defRPr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Enter subtitle</a:t>
            </a:r>
            <a:br>
              <a:rPr lang="en-US" dirty="0"/>
            </a:br>
            <a:r>
              <a:rPr lang="en-US" dirty="0"/>
              <a:t>(15pt, max. 3 lines), e. g. name, 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648000"/>
            <a:ext cx="4896001" cy="20160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title of presentation</a:t>
            </a:r>
            <a:br>
              <a:rPr lang="en-US" dirty="0"/>
            </a:br>
            <a:r>
              <a:rPr lang="en-US" dirty="0"/>
              <a:t>(27 pt,max. 3 lines)</a:t>
            </a:r>
          </a:p>
        </p:txBody>
      </p:sp>
      <p:pic>
        <p:nvPicPr>
          <p:cNvPr id="10" name="Raute 1">
            <a:extLst>
              <a:ext uri="{FF2B5EF4-FFF2-40B4-BE49-F238E27FC236}">
                <a16:creationId xmlns:a16="http://schemas.microsoft.com/office/drawing/2014/main" id="{D17EA172-063A-40AA-8470-C5F3DBA0D2C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543" y="3579862"/>
            <a:ext cx="1007222" cy="1008000"/>
          </a:xfrm>
          <a:prstGeom prst="rect">
            <a:avLst/>
          </a:prstGeom>
        </p:spPr>
      </p:pic>
      <p:pic>
        <p:nvPicPr>
          <p:cNvPr id="11" name="RS Wortbild">
            <a:extLst>
              <a:ext uri="{FF2B5EF4-FFF2-40B4-BE49-F238E27FC236}">
                <a16:creationId xmlns:a16="http://schemas.microsoft.com/office/drawing/2014/main" id="{2833F9E8-E16C-49F6-B714-1F744E4F5ED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8" y="3998331"/>
            <a:ext cx="2339830" cy="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4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MM/DD/YYYY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Webinar - DP1.4a/ eDP1.5a Compliance Test  with RTP Oscilloscope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86BA-F4C1-4466-B31C-C9232764D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67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0">
          <p15:clr>
            <a:srgbClr val="A4A3A4"/>
          </p15:clr>
        </p15:guide>
        <p15:guide id="2" pos="680">
          <p15:clr>
            <a:srgbClr val="A4A3A4"/>
          </p15:clr>
        </p15:guide>
        <p15:guide id="3" pos="1043">
          <p15:clr>
            <a:srgbClr val="A4A3A4"/>
          </p15:clr>
        </p15:guide>
        <p15:guide id="4" pos="1134">
          <p15:clr>
            <a:srgbClr val="A4A3A4"/>
          </p15:clr>
        </p15:guide>
        <p15:guide id="5" pos="1497">
          <p15:clr>
            <a:srgbClr val="A4A3A4"/>
          </p15:clr>
        </p15:guide>
        <p15:guide id="6" pos="1587">
          <p15:clr>
            <a:srgbClr val="A4A3A4"/>
          </p15:clr>
        </p15:guide>
        <p15:guide id="7" pos="1950">
          <p15:clr>
            <a:srgbClr val="A4A3A4"/>
          </p15:clr>
        </p15:guide>
        <p15:guide id="8" pos="2041">
          <p15:clr>
            <a:srgbClr val="A4A3A4"/>
          </p15:clr>
        </p15:guide>
        <p15:guide id="9" pos="2404">
          <p15:clr>
            <a:srgbClr val="A4A3A4"/>
          </p15:clr>
        </p15:guide>
        <p15:guide id="10" pos="2494">
          <p15:clr>
            <a:srgbClr val="A4A3A4"/>
          </p15:clr>
        </p15:guide>
        <p15:guide id="11" pos="2857">
          <p15:clr>
            <a:srgbClr val="A4A3A4"/>
          </p15:clr>
        </p15:guide>
        <p15:guide id="12" pos="2948">
          <p15:clr>
            <a:srgbClr val="A4A3A4"/>
          </p15:clr>
        </p15:guide>
        <p15:guide id="13" pos="3311">
          <p15:clr>
            <a:srgbClr val="A4A3A4"/>
          </p15:clr>
        </p15:guide>
        <p15:guide id="14" pos="3402">
          <p15:clr>
            <a:srgbClr val="A4A3A4"/>
          </p15:clr>
        </p15:guide>
        <p15:guide id="15" pos="3764">
          <p15:clr>
            <a:srgbClr val="A4A3A4"/>
          </p15:clr>
        </p15:guide>
        <p15:guide id="16" pos="3855">
          <p15:clr>
            <a:srgbClr val="A4A3A4"/>
          </p15:clr>
        </p15:guide>
        <p15:guide id="17" pos="4218">
          <p15:clr>
            <a:srgbClr val="A4A3A4"/>
          </p15:clr>
        </p15:guide>
        <p15:guide id="18" pos="4309">
          <p15:clr>
            <a:srgbClr val="A4A3A4"/>
          </p15:clr>
        </p15:guide>
        <p15:guide id="19" pos="4671">
          <p15:clr>
            <a:srgbClr val="A4A3A4"/>
          </p15:clr>
        </p15:guide>
        <p15:guide id="20" pos="4762">
          <p15:clr>
            <a:srgbClr val="A4A3A4"/>
          </p15:clr>
        </p15:guide>
        <p15:guide id="21" pos="5125">
          <p15:clr>
            <a:srgbClr val="A4A3A4"/>
          </p15:clr>
        </p15:guide>
        <p15:guide id="22" pos="5216">
          <p15:clr>
            <a:srgbClr val="A4A3A4"/>
          </p15:clr>
        </p15:guide>
        <p15:guide id="23" orient="horz" pos="1803">
          <p15:clr>
            <a:srgbClr val="A4A3A4"/>
          </p15:clr>
        </p15:guide>
        <p15:guide id="24" orient="horz" pos="1846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and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with brand 1">
            <a:extLst>
              <a:ext uri="{FF2B5EF4-FFF2-40B4-BE49-F238E27FC236}">
                <a16:creationId xmlns:a16="http://schemas.microsoft.com/office/drawing/2014/main" id="{87830F85-CC7B-4FC2-AA25-0ED6B2E1480F}"/>
              </a:ext>
            </a:extLst>
          </p:cNvPr>
          <p:cNvSpPr>
            <a:spLocks noGrp="1" noMove="1" noResize="1"/>
          </p:cNvSpPr>
          <p:nvPr>
            <p:ph type="body" sz="quarter" idx="1" hasCustomPrompt="1"/>
          </p:nvPr>
        </p:nvSpPr>
        <p:spPr>
          <a:xfrm>
            <a:off x="0" y="0"/>
            <a:ext cx="3100000" cy="5146000"/>
          </a:xfrm>
          <a:blipFill>
            <a:blip r:embed="rId2"/>
            <a:stretch>
              <a:fillRect/>
            </a:stretch>
          </a:blipFill>
        </p:spPr>
        <p:txBody>
          <a:bodyPr lIns="360000" tIns="1134000" rIns="144000" bIns="468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(15pt)</a:t>
            </a:r>
            <a:br>
              <a:rPr lang="en-US" dirty="0"/>
            </a:br>
            <a:r>
              <a:rPr lang="en-US" dirty="0"/>
              <a:t>--Do not resize the placeholder! - The brand element must not be distorted!--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2934000" cy="990000"/>
          </a:xfrm>
        </p:spPr>
        <p:txBody>
          <a:bodyPr lIns="360000" tIns="28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(max. 2 lines)</a:t>
            </a:r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2" hasCustomPrompt="1"/>
          </p:nvPr>
        </p:nvSpPr>
        <p:spPr>
          <a:xfrm>
            <a:off x="3096000" y="0"/>
            <a:ext cx="6048000" cy="51435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br>
              <a:rPr lang="en-US" dirty="0"/>
            </a:br>
            <a:br>
              <a:rPr lang="en-US" dirty="0"/>
            </a:br>
            <a:r>
              <a:rPr lang="en-US" dirty="0"/>
              <a:t>Click on Icon to add a picture.</a:t>
            </a:r>
            <a:br>
              <a:rPr lang="en-US" dirty="0"/>
            </a:br>
            <a:r>
              <a:rPr lang="en-US" dirty="0"/>
              <a:t>Please follow the shortcut in your picture folder.</a:t>
            </a:r>
            <a:br>
              <a:rPr lang="en-US" dirty="0"/>
            </a:br>
            <a:r>
              <a:rPr lang="en-US" dirty="0"/>
              <a:t>Use only licensed pictures!</a:t>
            </a:r>
          </a:p>
        </p:txBody>
      </p:sp>
    </p:spTree>
    <p:extLst>
      <p:ext uri="{BB962C8B-B14F-4D97-AF65-F5344CB8AC3E}">
        <p14:creationId xmlns:p14="http://schemas.microsoft.com/office/powerpoint/2010/main" val="254831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and i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/>
          <p:cNvSpPr>
            <a:spLocks noGrp="1"/>
          </p:cNvSpPr>
          <p:nvPr>
            <p:ph type="pic" sz="quarter" idx="2" hasCustomPrompt="1"/>
          </p:nvPr>
        </p:nvSpPr>
        <p:spPr>
          <a:xfrm>
            <a:off x="0" y="0"/>
            <a:ext cx="9144000" cy="5143500"/>
          </a:xfrm>
        </p:spPr>
        <p:txBody>
          <a:bodyPr anchor="t" anchorCtr="1"/>
          <a:lstStyle>
            <a:lvl1pPr marL="0" indent="0" algn="ctr">
              <a:buFontTx/>
              <a:buNone/>
              <a:defRPr/>
            </a:lvl1pPr>
          </a:lstStyle>
          <a:p>
            <a:br>
              <a:rPr lang="en-US" dirty="0"/>
            </a:br>
            <a:r>
              <a:rPr lang="en-US" dirty="0"/>
              <a:t>                  </a:t>
            </a:r>
            <a:br>
              <a:rPr lang="en-US" dirty="0"/>
            </a:br>
            <a:r>
              <a:rPr lang="en-US" dirty="0"/>
              <a:t>                      Click on Icon to add a picture.</a:t>
            </a:r>
            <a:br>
              <a:rPr lang="en-US" dirty="0"/>
            </a:br>
            <a:r>
              <a:rPr lang="en-US" dirty="0"/>
              <a:t>                                                   Please follow the shortcut in your picture folder.</a:t>
            </a:r>
            <a:br>
              <a:rPr lang="en-US" dirty="0"/>
            </a:br>
            <a:r>
              <a:rPr lang="en-US" dirty="0"/>
              <a:t>                 Use only licensed pictures!</a:t>
            </a:r>
          </a:p>
        </p:txBody>
      </p:sp>
      <p:sp>
        <p:nvSpPr>
          <p:cNvPr id="4" name="Text placeholder with brand">
            <a:extLst>
              <a:ext uri="{FF2B5EF4-FFF2-40B4-BE49-F238E27FC236}">
                <a16:creationId xmlns:a16="http://schemas.microsoft.com/office/drawing/2014/main" id="{E7A7BC47-5BFD-4C19-94A3-96984B52B69F}"/>
              </a:ext>
            </a:extLst>
          </p:cNvPr>
          <p:cNvSpPr>
            <a:spLocks noGrp="1" noMove="1" noResize="1"/>
          </p:cNvSpPr>
          <p:nvPr>
            <p:ph type="body" sz="quarter" idx="1" hasCustomPrompt="1"/>
          </p:nvPr>
        </p:nvSpPr>
        <p:spPr>
          <a:xfrm>
            <a:off x="360000" y="288000"/>
            <a:ext cx="2880000" cy="4374488"/>
          </a:xfrm>
          <a:blipFill>
            <a:blip r:embed="rId2"/>
            <a:stretch>
              <a:fillRect/>
            </a:stretch>
          </a:blipFill>
        </p:spPr>
        <p:txBody>
          <a:bodyPr lIns="144000" tIns="1008000" rIns="144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(15pt)</a:t>
            </a:r>
            <a:br>
              <a:rPr lang="en-US" dirty="0"/>
            </a:br>
            <a:r>
              <a:rPr lang="en-US" dirty="0"/>
              <a:t>--Do not resize the placeholder! - The brand element must not be distorted!--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88000"/>
            <a:ext cx="2880000" cy="828000"/>
          </a:xfrm>
        </p:spPr>
        <p:txBody>
          <a:bodyPr lIns="144000" tIns="144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(max. 2 lines)</a:t>
            </a:r>
          </a:p>
        </p:txBody>
      </p:sp>
    </p:spTree>
    <p:extLst>
      <p:ext uri="{BB962C8B-B14F-4D97-AF65-F5344CB8AC3E}">
        <p14:creationId xmlns:p14="http://schemas.microsoft.com/office/powerpoint/2010/main" val="180415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and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with brand 1">
            <a:extLst>
              <a:ext uri="{FF2B5EF4-FFF2-40B4-BE49-F238E27FC236}">
                <a16:creationId xmlns:a16="http://schemas.microsoft.com/office/drawing/2014/main" id="{9797811E-718E-49FB-9718-F61B7CBC64CD}"/>
              </a:ext>
            </a:extLst>
          </p:cNvPr>
          <p:cNvSpPr>
            <a:spLocks noGrp="1" noMove="1" noResize="1"/>
          </p:cNvSpPr>
          <p:nvPr>
            <p:ph type="body" sz="quarter" idx="1" hasCustomPrompt="1"/>
          </p:nvPr>
        </p:nvSpPr>
        <p:spPr>
          <a:xfrm>
            <a:off x="6120000" y="0"/>
            <a:ext cx="3024000" cy="5144400"/>
          </a:xfrm>
          <a:blipFill>
            <a:blip r:embed="rId2"/>
            <a:stretch>
              <a:fillRect/>
            </a:stretch>
          </a:blipFill>
        </p:spPr>
        <p:txBody>
          <a:bodyPr lIns="144000" tIns="1134000" rIns="144000" bIns="468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(15pt)</a:t>
            </a:r>
            <a:br>
              <a:rPr lang="en-US" dirty="0"/>
            </a:br>
            <a:r>
              <a:rPr lang="en-US" dirty="0"/>
              <a:t>--Do not resize the placeholder! - The brand element must not be distorted!--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120000" y="0"/>
            <a:ext cx="2880000" cy="990000"/>
          </a:xfrm>
        </p:spPr>
        <p:txBody>
          <a:bodyPr lIns="144000" tIns="28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(max. 2 lines)</a:t>
            </a:r>
          </a:p>
        </p:txBody>
      </p:sp>
      <p:sp>
        <p:nvSpPr>
          <p:cNvPr id="8" name="Bildplatzhalter 1"/>
          <p:cNvSpPr>
            <a:spLocks noGrp="1"/>
          </p:cNvSpPr>
          <p:nvPr>
            <p:ph type="pic" sz="quarter" idx="2" hasCustomPrompt="1"/>
          </p:nvPr>
        </p:nvSpPr>
        <p:spPr>
          <a:xfrm>
            <a:off x="0" y="0"/>
            <a:ext cx="6120000" cy="51435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br>
              <a:rPr lang="en-US" dirty="0"/>
            </a:br>
            <a:br>
              <a:rPr lang="en-US" dirty="0"/>
            </a:br>
            <a:r>
              <a:rPr lang="en-US" dirty="0"/>
              <a:t>Click on Icon to add a picture.</a:t>
            </a:r>
            <a:br>
              <a:rPr lang="en-US" dirty="0"/>
            </a:br>
            <a:r>
              <a:rPr lang="en-US" dirty="0"/>
              <a:t>Please follow the shortcut in your picture folder.</a:t>
            </a:r>
            <a:br>
              <a:rPr lang="en-US" dirty="0"/>
            </a:br>
            <a:r>
              <a:rPr lang="en-US" dirty="0"/>
              <a:t>Use only licensed pictures!</a:t>
            </a:r>
          </a:p>
        </p:txBody>
      </p:sp>
    </p:spTree>
    <p:extLst>
      <p:ext uri="{BB962C8B-B14F-4D97-AF65-F5344CB8AC3E}">
        <p14:creationId xmlns:p14="http://schemas.microsoft.com/office/powerpoint/2010/main" val="271236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and in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/>
          <p:cNvSpPr>
            <a:spLocks noGrp="1"/>
          </p:cNvSpPr>
          <p:nvPr>
            <p:ph type="pic" sz="quarter" idx="2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 algn="l">
              <a:buFontTx/>
              <a:buNone/>
              <a:defRPr/>
            </a:lvl1pPr>
          </a:lstStyle>
          <a:p>
            <a:br>
              <a:rPr lang="en-US" dirty="0"/>
            </a:br>
            <a:r>
              <a:rPr lang="en-US" dirty="0"/>
              <a:t>                  </a:t>
            </a:r>
            <a:br>
              <a:rPr lang="en-US" dirty="0"/>
            </a:br>
            <a:r>
              <a:rPr lang="en-US" dirty="0"/>
              <a:t>                      Click on Icon to add a picture.</a:t>
            </a:r>
            <a:br>
              <a:rPr lang="en-US" dirty="0"/>
            </a:br>
            <a:r>
              <a:rPr lang="en-US" dirty="0"/>
              <a:t>                      Please follow the shortcut in your picture folder.</a:t>
            </a:r>
            <a:br>
              <a:rPr lang="en-US" dirty="0"/>
            </a:br>
            <a:r>
              <a:rPr lang="en-US" dirty="0"/>
              <a:t>                      Use only licensed pictures!</a:t>
            </a:r>
          </a:p>
        </p:txBody>
      </p:sp>
      <p:sp>
        <p:nvSpPr>
          <p:cNvPr id="4" name="Text placeholder with brand">
            <a:extLst>
              <a:ext uri="{FF2B5EF4-FFF2-40B4-BE49-F238E27FC236}">
                <a16:creationId xmlns:a16="http://schemas.microsoft.com/office/drawing/2014/main" id="{217C621E-33AF-4FA1-BF28-B7DBAB839EBD}"/>
              </a:ext>
            </a:extLst>
          </p:cNvPr>
          <p:cNvSpPr>
            <a:spLocks noGrp="1" noMove="1" noResize="1"/>
          </p:cNvSpPr>
          <p:nvPr>
            <p:ph type="body" sz="quarter" idx="1" hasCustomPrompt="1"/>
          </p:nvPr>
        </p:nvSpPr>
        <p:spPr>
          <a:xfrm>
            <a:off x="5976000" y="288000"/>
            <a:ext cx="2879636" cy="4374488"/>
          </a:xfrm>
          <a:blipFill>
            <a:blip r:embed="rId2"/>
            <a:stretch>
              <a:fillRect/>
            </a:stretch>
          </a:blipFill>
        </p:spPr>
        <p:txBody>
          <a:bodyPr lIns="144000" tIns="1008000" rIns="144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text (15pt)</a:t>
            </a:r>
            <a:br>
              <a:rPr lang="en-US" dirty="0"/>
            </a:br>
            <a:r>
              <a:rPr lang="en-US" dirty="0"/>
              <a:t>--Do not resize the placeholder! - The brand element must not be distorted!--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976000" y="288000"/>
            <a:ext cx="2880000" cy="828000"/>
          </a:xfrm>
        </p:spPr>
        <p:txBody>
          <a:bodyPr lIns="144000" tIns="144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(max. 2 lines)</a:t>
            </a:r>
          </a:p>
        </p:txBody>
      </p:sp>
    </p:spTree>
    <p:extLst>
      <p:ext uri="{BB962C8B-B14F-4D97-AF65-F5344CB8AC3E}">
        <p14:creationId xmlns:p14="http://schemas.microsoft.com/office/powerpoint/2010/main" val="34527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MM/DD/YYYY</a:t>
            </a:r>
            <a:endParaRPr lang="en-US" dirty="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Webinar - DP1.4a/ eDP1.5a Compliance Test  with RTP Oscilloscope</a:t>
            </a:r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B71E280-9623-4F29-8424-0016496D3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8E1EC06-BDD0-464F-A7E1-302981335756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6120000" y="1432800"/>
            <a:ext cx="3024000" cy="2329200"/>
          </a:xfrm>
          <a:solidFill>
            <a:schemeClr val="accent1"/>
          </a:solidFill>
        </p:spPr>
        <p:txBody>
          <a:bodyPr lIns="180000" anchor="ctr" anchorCtr="1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70000" indent="0" algn="l">
              <a:buNone/>
              <a:defRPr>
                <a:solidFill>
                  <a:schemeClr val="bg1"/>
                </a:solidFill>
              </a:defRPr>
            </a:lvl2pPr>
            <a:lvl3pPr marL="450000" indent="0" algn="l">
              <a:buNone/>
              <a:defRPr>
                <a:solidFill>
                  <a:schemeClr val="bg1"/>
                </a:solidFill>
              </a:defRPr>
            </a:lvl3pPr>
            <a:lvl4pPr marL="630000" indent="0" algn="l">
              <a:buNone/>
              <a:defRPr>
                <a:solidFill>
                  <a:schemeClr val="bg1"/>
                </a:solidFill>
              </a:defRPr>
            </a:lvl4pPr>
            <a:lvl5pPr marL="8100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text (15 pt)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Bildplatzhalter 1">
            <a:extLst>
              <a:ext uri="{FF2B5EF4-FFF2-40B4-BE49-F238E27FC236}">
                <a16:creationId xmlns:a16="http://schemas.microsoft.com/office/drawing/2014/main" id="{61FA4F4F-01D5-49D9-979E-64C25DDFB5A7}"/>
              </a:ext>
            </a:extLst>
          </p:cNvPr>
          <p:cNvSpPr>
            <a:spLocks noGrp="1"/>
          </p:cNvSpPr>
          <p:nvPr>
            <p:ph type="pic" sz="quarter" idx="2" hasCustomPrompt="1"/>
          </p:nvPr>
        </p:nvSpPr>
        <p:spPr>
          <a:xfrm>
            <a:off x="1800000" y="1432800"/>
            <a:ext cx="4320000" cy="23292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br>
              <a:rPr lang="en-US" dirty="0"/>
            </a:br>
            <a:r>
              <a:rPr lang="en-US" dirty="0"/>
              <a:t>Click on Icon to add a picture.</a:t>
            </a:r>
            <a:br>
              <a:rPr lang="en-US" dirty="0"/>
            </a:br>
            <a:r>
              <a:rPr lang="en-US" dirty="0"/>
              <a:t>Please follow the shortcut in your picture folder. Use only licensed pictures!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10498A-D556-4FE4-82E8-590E97F05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(max. 2 lines)</a:t>
            </a:r>
          </a:p>
        </p:txBody>
      </p:sp>
      <p:sp>
        <p:nvSpPr>
          <p:cNvPr id="3" name="Chapter 1">
            <a:extLst>
              <a:ext uri="{FF2B5EF4-FFF2-40B4-BE49-F238E27FC236}">
                <a16:creationId xmlns:a16="http://schemas.microsoft.com/office/drawing/2014/main" id="{BD332ECF-F146-4117-8DF5-EFFF06300189}"/>
              </a:ext>
            </a:extLst>
          </p:cNvPr>
          <p:cNvSpPr>
            <a:spLocks noGrp="1"/>
          </p:cNvSpPr>
          <p:nvPr>
            <p:ph type="body" sz="quarter" idx="9" hasCustomPrompt="1"/>
          </p:nvPr>
        </p:nvSpPr>
        <p:spPr>
          <a:xfrm>
            <a:off x="360000" y="36000"/>
            <a:ext cx="3168000" cy="205200"/>
          </a:xfrm>
        </p:spPr>
        <p:txBody>
          <a:bodyPr wrap="none">
            <a:noAutofit/>
          </a:bodyPr>
          <a:lstStyle>
            <a:lvl1pPr marL="0" indent="0">
              <a:buNone/>
              <a:defRPr sz="1400" spc="8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z="1400" dirty="0"/>
              <a:t>Text 14 pt, e.g. chapter no. &amp; chapter</a:t>
            </a:r>
          </a:p>
        </p:txBody>
      </p:sp>
    </p:spTree>
    <p:extLst>
      <p:ext uri="{BB962C8B-B14F-4D97-AF65-F5344CB8AC3E}">
        <p14:creationId xmlns:p14="http://schemas.microsoft.com/office/powerpoint/2010/main" val="195341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itle, Content and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slide title</a:t>
            </a:r>
            <a:br>
              <a:rPr lang="en-US" dirty="0"/>
            </a:br>
            <a:r>
              <a:rPr lang="en-US" dirty="0"/>
              <a:t>(27 pt, bold, max. 2 lines)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360000" y="1134000"/>
            <a:ext cx="6336000" cy="3528000"/>
          </a:xfrm>
        </p:spPr>
        <p:txBody>
          <a:bodyPr/>
          <a:lstStyle/>
          <a:p>
            <a:pPr lvl="0"/>
            <a:r>
              <a:rPr lang="en-US" dirty="0"/>
              <a:t>Enter text (no picture)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2" hasCustomPrompt="1"/>
          </p:nvPr>
        </p:nvSpPr>
        <p:spPr>
          <a:xfrm>
            <a:off x="6840000" y="1134000"/>
            <a:ext cx="2304000" cy="352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on Icon to add a picture.</a:t>
            </a:r>
            <a:br>
              <a:rPr lang="en-US" dirty="0"/>
            </a:br>
            <a:r>
              <a:rPr lang="en-US" dirty="0"/>
              <a:t>Please follow the shortcut in your picture folder.</a:t>
            </a:r>
            <a:br>
              <a:rPr lang="en-US" dirty="0"/>
            </a:br>
            <a:r>
              <a:rPr lang="en-US" dirty="0"/>
              <a:t>Use only licensed pictures!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MM/DD/YYYY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Webinar - DP1.4a/ eDP1.5a Compliance Test  with RTP Oscilloscope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hapter 1"/>
          <p:cNvSpPr>
            <a:spLocks noGrp="1"/>
          </p:cNvSpPr>
          <p:nvPr>
            <p:ph type="body" sz="quarter" idx="9" hasCustomPrompt="1"/>
          </p:nvPr>
        </p:nvSpPr>
        <p:spPr>
          <a:xfrm>
            <a:off x="360000" y="36000"/>
            <a:ext cx="3168000" cy="205200"/>
          </a:xfrm>
        </p:spPr>
        <p:txBody>
          <a:bodyPr wrap="none">
            <a:noAutofit/>
          </a:bodyPr>
          <a:lstStyle>
            <a:lvl1pPr marL="0" indent="0">
              <a:buNone/>
              <a:defRPr sz="1400" spc="8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z="1400" dirty="0"/>
              <a:t>Text 14 pt, e.g. chapter no. &amp; chapter</a:t>
            </a:r>
          </a:p>
        </p:txBody>
      </p:sp>
    </p:spTree>
    <p:extLst>
      <p:ext uri="{BB962C8B-B14F-4D97-AF65-F5344CB8AC3E}">
        <p14:creationId xmlns:p14="http://schemas.microsoft.com/office/powerpoint/2010/main" val="3181789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slide title</a:t>
            </a:r>
            <a:br>
              <a:rPr lang="en-US" dirty="0"/>
            </a:br>
            <a:r>
              <a:rPr lang="en-US" dirty="0"/>
              <a:t>(27 pt, bold, max. 2 lines)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360000" y="1134000"/>
            <a:ext cx="6336000" cy="352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 (no picture)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1"/>
          <p:cNvSpPr>
            <a:spLocks noGrp="1"/>
          </p:cNvSpPr>
          <p:nvPr>
            <p:ph type="pic" sz="quarter" idx="2" hasCustomPrompt="1"/>
          </p:nvPr>
        </p:nvSpPr>
        <p:spPr>
          <a:xfrm>
            <a:off x="6840000" y="1134000"/>
            <a:ext cx="2304000" cy="172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on Icon to add a picture.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" hasCustomPrompt="1"/>
          </p:nvPr>
        </p:nvSpPr>
        <p:spPr>
          <a:xfrm>
            <a:off x="6840000" y="2930400"/>
            <a:ext cx="2304000" cy="172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on Icon to add a picture.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MM/DD/YYYY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Webinar - DP1.4a/ eDP1.5a Compliance Test  with RTP Oscilloscope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hapter 1">
            <a:extLst>
              <a:ext uri="{FF2B5EF4-FFF2-40B4-BE49-F238E27FC236}">
                <a16:creationId xmlns:a16="http://schemas.microsoft.com/office/drawing/2014/main" id="{2A0F84D0-F6A3-4306-B077-4E59A6BFC472}"/>
              </a:ext>
            </a:extLst>
          </p:cNvPr>
          <p:cNvSpPr>
            <a:spLocks noGrp="1"/>
          </p:cNvSpPr>
          <p:nvPr>
            <p:ph type="body" sz="quarter" idx="9" hasCustomPrompt="1"/>
          </p:nvPr>
        </p:nvSpPr>
        <p:spPr>
          <a:xfrm>
            <a:off x="360000" y="36000"/>
            <a:ext cx="3168000" cy="205200"/>
          </a:xfrm>
        </p:spPr>
        <p:txBody>
          <a:bodyPr wrap="none">
            <a:noAutofit/>
          </a:bodyPr>
          <a:lstStyle>
            <a:lvl1pPr marL="0" indent="0">
              <a:buNone/>
              <a:defRPr sz="1400" spc="8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z="1400" dirty="0"/>
              <a:t>Text 14 pt, e.g. chapter no. &amp; chapter</a:t>
            </a:r>
          </a:p>
        </p:txBody>
      </p:sp>
    </p:spTree>
    <p:extLst>
      <p:ext uri="{BB962C8B-B14F-4D97-AF65-F5344CB8AC3E}">
        <p14:creationId xmlns:p14="http://schemas.microsoft.com/office/powerpoint/2010/main" val="2046037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slide title</a:t>
            </a:r>
            <a:br>
              <a:rPr lang="en-US" dirty="0"/>
            </a:br>
            <a:r>
              <a:rPr lang="en-US" dirty="0"/>
              <a:t>(27 pt, bold, max. 2 lines)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360000" y="1134000"/>
            <a:ext cx="6336000" cy="3528000"/>
          </a:xfrm>
        </p:spPr>
        <p:txBody>
          <a:bodyPr/>
          <a:lstStyle/>
          <a:p>
            <a:pPr lvl="0"/>
            <a:r>
              <a:rPr lang="en-US" dirty="0"/>
              <a:t>Enter text (no picture)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1"/>
          <p:cNvSpPr>
            <a:spLocks noGrp="1"/>
          </p:cNvSpPr>
          <p:nvPr>
            <p:ph type="pic" sz="quarter" idx="2" hasCustomPrompt="1"/>
          </p:nvPr>
        </p:nvSpPr>
        <p:spPr>
          <a:xfrm>
            <a:off x="6840000" y="1134000"/>
            <a:ext cx="2304000" cy="1126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" hasCustomPrompt="1"/>
          </p:nvPr>
        </p:nvSpPr>
        <p:spPr>
          <a:xfrm>
            <a:off x="6840000" y="2332800"/>
            <a:ext cx="2304000" cy="1126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" hasCustomPrompt="1"/>
          </p:nvPr>
        </p:nvSpPr>
        <p:spPr>
          <a:xfrm>
            <a:off x="6840000" y="3531600"/>
            <a:ext cx="2304000" cy="1126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on Icon to add a picture.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MM/DD/YYYY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Webinar - DP1.4a/ eDP1.5a Compliance Test  with RTP Oscilloscope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hapter 1">
            <a:extLst>
              <a:ext uri="{FF2B5EF4-FFF2-40B4-BE49-F238E27FC236}">
                <a16:creationId xmlns:a16="http://schemas.microsoft.com/office/drawing/2014/main" id="{8CCAE5B8-4748-4D90-B3E9-AF72F173A9E8}"/>
              </a:ext>
            </a:extLst>
          </p:cNvPr>
          <p:cNvSpPr>
            <a:spLocks noGrp="1"/>
          </p:cNvSpPr>
          <p:nvPr>
            <p:ph type="body" sz="quarter" idx="9" hasCustomPrompt="1"/>
          </p:nvPr>
        </p:nvSpPr>
        <p:spPr>
          <a:xfrm>
            <a:off x="360000" y="36000"/>
            <a:ext cx="3168000" cy="205200"/>
          </a:xfrm>
        </p:spPr>
        <p:txBody>
          <a:bodyPr wrap="none">
            <a:noAutofit/>
          </a:bodyPr>
          <a:lstStyle>
            <a:lvl1pPr marL="0" indent="0">
              <a:buNone/>
              <a:defRPr sz="1400" spc="8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z="1400" dirty="0"/>
              <a:t>Text 14 pt, e.g. chapter no. &amp; chapter</a:t>
            </a:r>
          </a:p>
        </p:txBody>
      </p:sp>
    </p:spTree>
    <p:extLst>
      <p:ext uri="{BB962C8B-B14F-4D97-AF65-F5344CB8AC3E}">
        <p14:creationId xmlns:p14="http://schemas.microsoft.com/office/powerpoint/2010/main" val="874761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288000"/>
            <a:ext cx="6336000" cy="702000"/>
          </a:xfrm>
        </p:spPr>
        <p:txBody>
          <a:bodyPr/>
          <a:lstStyle/>
          <a:p>
            <a:r>
              <a:rPr lang="en-US" dirty="0"/>
              <a:t>Enter slide title</a:t>
            </a:r>
            <a:br>
              <a:rPr lang="en-US" dirty="0"/>
            </a:br>
            <a:r>
              <a:rPr lang="en-US" dirty="0"/>
              <a:t>(27 pt, bold, max. 2 lines)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360000" y="1134000"/>
            <a:ext cx="6336000" cy="3528000"/>
          </a:xfrm>
        </p:spPr>
        <p:txBody>
          <a:bodyPr/>
          <a:lstStyle/>
          <a:p>
            <a:pPr lvl="0"/>
            <a:r>
              <a:rPr lang="en-US" dirty="0"/>
              <a:t>Enter text (no picture)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1"/>
          <p:cNvSpPr>
            <a:spLocks noGrp="1"/>
          </p:cNvSpPr>
          <p:nvPr>
            <p:ph type="pic" sz="quarter" idx="2" hasCustomPrompt="1"/>
          </p:nvPr>
        </p:nvSpPr>
        <p:spPr>
          <a:xfrm>
            <a:off x="6840000" y="0"/>
            <a:ext cx="2304000" cy="1126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on Icon to add a picture.</a:t>
            </a:r>
            <a:endParaRPr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" hasCustomPrompt="1"/>
          </p:nvPr>
        </p:nvSpPr>
        <p:spPr>
          <a:xfrm>
            <a:off x="6840000" y="1182000"/>
            <a:ext cx="2304000" cy="1126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on Icon to add a picture.</a:t>
            </a:r>
            <a:endParaRPr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" hasCustomPrompt="1"/>
          </p:nvPr>
        </p:nvSpPr>
        <p:spPr>
          <a:xfrm>
            <a:off x="6840000" y="2364000"/>
            <a:ext cx="2304000" cy="1116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on Icon to add a picture.</a:t>
            </a:r>
            <a:endParaRPr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5" hasCustomPrompt="1"/>
          </p:nvPr>
        </p:nvSpPr>
        <p:spPr>
          <a:xfrm>
            <a:off x="6840000" y="3546000"/>
            <a:ext cx="2304000" cy="1116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on Icon to add a picture.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MM/DD/YYYY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Webinar - DP1.4a/ eDP1.5a Compliance Test  with RTP Oscilloscope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hapter 1">
            <a:extLst>
              <a:ext uri="{FF2B5EF4-FFF2-40B4-BE49-F238E27FC236}">
                <a16:creationId xmlns:a16="http://schemas.microsoft.com/office/drawing/2014/main" id="{814C6A53-1BC1-440B-9D8A-BF926FBFFC4E}"/>
              </a:ext>
            </a:extLst>
          </p:cNvPr>
          <p:cNvSpPr>
            <a:spLocks noGrp="1"/>
          </p:cNvSpPr>
          <p:nvPr>
            <p:ph type="body" sz="quarter" idx="9" hasCustomPrompt="1"/>
          </p:nvPr>
        </p:nvSpPr>
        <p:spPr>
          <a:xfrm>
            <a:off x="360000" y="36000"/>
            <a:ext cx="3168000" cy="205200"/>
          </a:xfrm>
        </p:spPr>
        <p:txBody>
          <a:bodyPr wrap="none">
            <a:noAutofit/>
          </a:bodyPr>
          <a:lstStyle>
            <a:lvl1pPr marL="0" indent="0">
              <a:buNone/>
              <a:defRPr sz="1400" spc="8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z="1400" dirty="0"/>
              <a:t>Text 14 pt, e.g. chapter no. &amp; chapter</a:t>
            </a:r>
          </a:p>
        </p:txBody>
      </p:sp>
    </p:spTree>
    <p:extLst>
      <p:ext uri="{BB962C8B-B14F-4D97-AF65-F5344CB8AC3E}">
        <p14:creationId xmlns:p14="http://schemas.microsoft.com/office/powerpoint/2010/main" val="254709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89B6CDB4-3A8E-4D91-810A-42A926027067}"/>
              </a:ext>
            </a:extLst>
          </p:cNvPr>
          <p:cNvSpPr>
            <a:spLocks noGrp="1"/>
          </p:cNvSpPr>
          <p:nvPr>
            <p:ph type="pic" sz="quarter" idx="2" hasCustomPrompt="1"/>
          </p:nvPr>
        </p:nvSpPr>
        <p:spPr>
          <a:xfrm>
            <a:off x="0" y="0"/>
            <a:ext cx="9144000" cy="514350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on Icon to add a picture</a:t>
            </a:r>
            <a:br>
              <a:rPr lang="en-US" dirty="0"/>
            </a:br>
            <a:r>
              <a:rPr lang="en-US" dirty="0"/>
              <a:t>Please follow the shortcut in your picture folder</a:t>
            </a:r>
            <a:br>
              <a:rPr lang="en-US" dirty="0"/>
            </a:br>
            <a:r>
              <a:rPr lang="en-US" dirty="0"/>
              <a:t>Use only licensed pictures!</a:t>
            </a:r>
          </a:p>
        </p:txBody>
      </p:sp>
      <p:sp>
        <p:nvSpPr>
          <p:cNvPr id="7" name="Title 1"/>
          <p:cNvSpPr>
            <a:spLocks noGrp="1" noMove="1" noResize="1"/>
          </p:cNvSpPr>
          <p:nvPr>
            <p:ph type="title" hasCustomPrompt="1"/>
          </p:nvPr>
        </p:nvSpPr>
        <p:spPr>
          <a:xfrm>
            <a:off x="360000" y="3528000"/>
            <a:ext cx="8496000" cy="1296000"/>
          </a:xfrm>
          <a:blipFill>
            <a:blip r:embed="rId2"/>
            <a:stretch>
              <a:fillRect/>
            </a:stretch>
          </a:blipFill>
        </p:spPr>
        <p:txBody>
          <a:bodyPr lIns="144000" tIns="360000" rIns="144000" bIns="28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Subtitle (27 pt, max. 2 lines)</a:t>
            </a:r>
            <a:br>
              <a:rPr lang="en-US" dirty="0"/>
            </a:br>
            <a:r>
              <a:rPr lang="en-US" dirty="0"/>
              <a:t>- Do not resize the placeholder! -</a:t>
            </a:r>
            <a:br>
              <a:rPr lang="en-US" dirty="0"/>
            </a:br>
            <a:endParaRPr lang="en-US" dirty="0"/>
          </a:p>
        </p:txBody>
      </p:sp>
      <p:sp>
        <p:nvSpPr>
          <p:cNvPr id="9" name="Market segment 1">
            <a:extLst>
              <a:ext uri="{FF2B5EF4-FFF2-40B4-BE49-F238E27FC236}">
                <a16:creationId xmlns:a16="http://schemas.microsoft.com/office/drawing/2014/main" id="{33935D49-9FF6-4F81-B3AB-91756B06E046}"/>
              </a:ext>
            </a:extLst>
          </p:cNvPr>
          <p:cNvSpPr>
            <a:spLocks noGrp="1"/>
          </p:cNvSpPr>
          <p:nvPr>
            <p:ph type="body" sz="quarter" idx="9" hasCustomPrompt="1"/>
          </p:nvPr>
        </p:nvSpPr>
        <p:spPr>
          <a:xfrm>
            <a:off x="360000" y="3654000"/>
            <a:ext cx="3168000" cy="205200"/>
          </a:xfrm>
        </p:spPr>
        <p:txBody>
          <a:bodyPr wrap="none" lIns="144000">
            <a:noAutofit/>
          </a:bodyPr>
          <a:lstStyle>
            <a:lvl1pPr marL="0" indent="0">
              <a:buNone/>
              <a:defRPr sz="1300" spc="80" baseline="0">
                <a:solidFill>
                  <a:schemeClr val="tx2"/>
                </a:solidFill>
                <a:latin typeface="+mj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  <a:lvl3pPr marL="0" indent="0">
              <a:buNone/>
              <a:defRPr>
                <a:solidFill>
                  <a:schemeClr val="tx2"/>
                </a:solidFill>
              </a:defRPr>
            </a:lvl3pPr>
            <a:lvl4pPr marL="0" indent="0">
              <a:buNone/>
              <a:defRPr>
                <a:solidFill>
                  <a:schemeClr val="tx2"/>
                </a:solidFill>
              </a:defRPr>
            </a:lvl4pPr>
            <a:lvl5pPr marL="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Text 13 pt, e.g. market segment</a:t>
            </a:r>
          </a:p>
        </p:txBody>
      </p:sp>
    </p:spTree>
    <p:extLst>
      <p:ext uri="{BB962C8B-B14F-4D97-AF65-F5344CB8AC3E}">
        <p14:creationId xmlns:p14="http://schemas.microsoft.com/office/powerpoint/2010/main" val="994229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5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288000"/>
            <a:ext cx="6336000" cy="702000"/>
          </a:xfrm>
        </p:spPr>
        <p:txBody>
          <a:bodyPr/>
          <a:lstStyle>
            <a:lvl1pPr/>
          </a:lstStyle>
          <a:p>
            <a:r>
              <a:rPr lang="en-US" dirty="0"/>
              <a:t>Enter slide title</a:t>
            </a:r>
            <a:br>
              <a:rPr lang="en-US" dirty="0"/>
            </a:br>
            <a:r>
              <a:rPr lang="en-US" dirty="0"/>
              <a:t>(27 pt, bold, max. 2 lines)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360000" y="1134000"/>
            <a:ext cx="6336000" cy="3528000"/>
          </a:xfrm>
        </p:spPr>
        <p:txBody>
          <a:bodyPr/>
          <a:lstStyle/>
          <a:p>
            <a:pPr lvl="0"/>
            <a:r>
              <a:rPr lang="en-US" dirty="0"/>
              <a:t>Enter text 15 pt (no picture)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1"/>
          <p:cNvSpPr>
            <a:spLocks noGrp="1"/>
          </p:cNvSpPr>
          <p:nvPr>
            <p:ph type="pic" sz="quarter" idx="2" hasCustomPrompt="1"/>
          </p:nvPr>
        </p:nvSpPr>
        <p:spPr>
          <a:xfrm>
            <a:off x="6840000" y="0"/>
            <a:ext cx="2304000" cy="90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on Icon to add a picture.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" hasCustomPrompt="1"/>
          </p:nvPr>
        </p:nvSpPr>
        <p:spPr>
          <a:xfrm>
            <a:off x="6840000" y="940500"/>
            <a:ext cx="2304000" cy="90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on Icon to add a picture.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" hasCustomPrompt="1"/>
          </p:nvPr>
        </p:nvSpPr>
        <p:spPr>
          <a:xfrm>
            <a:off x="6840000" y="1881000"/>
            <a:ext cx="2304000" cy="90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on Icon to add a picture.</a:t>
            </a:r>
            <a:endParaRPr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5" hasCustomPrompt="1"/>
          </p:nvPr>
        </p:nvSpPr>
        <p:spPr>
          <a:xfrm>
            <a:off x="6840000" y="2821500"/>
            <a:ext cx="2304000" cy="90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on Icon to add a picture.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6" hasCustomPrompt="1"/>
          </p:nvPr>
        </p:nvSpPr>
        <p:spPr>
          <a:xfrm>
            <a:off x="6840000" y="3762000"/>
            <a:ext cx="2304000" cy="90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on Icon to add a picture.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MM/DD/YYYY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Webinar - DP1.4a/ eDP1.5a Compliance Test  with RTP Oscilloscope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hapter 1">
            <a:extLst>
              <a:ext uri="{FF2B5EF4-FFF2-40B4-BE49-F238E27FC236}">
                <a16:creationId xmlns:a16="http://schemas.microsoft.com/office/drawing/2014/main" id="{00336B0E-1068-447F-8E91-8CC63D15ED02}"/>
              </a:ext>
            </a:extLst>
          </p:cNvPr>
          <p:cNvSpPr>
            <a:spLocks noGrp="1"/>
          </p:cNvSpPr>
          <p:nvPr>
            <p:ph type="body" sz="quarter" idx="9" hasCustomPrompt="1"/>
          </p:nvPr>
        </p:nvSpPr>
        <p:spPr>
          <a:xfrm>
            <a:off x="360000" y="36000"/>
            <a:ext cx="3168000" cy="205200"/>
          </a:xfrm>
        </p:spPr>
        <p:txBody>
          <a:bodyPr wrap="none">
            <a:noAutofit/>
          </a:bodyPr>
          <a:lstStyle>
            <a:lvl1pPr marL="0" indent="0">
              <a:buNone/>
              <a:defRPr sz="1400" spc="8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z="1400" dirty="0"/>
              <a:t>Text 14 pt, e.g. chapter no. &amp; chapter</a:t>
            </a:r>
          </a:p>
        </p:txBody>
      </p:sp>
    </p:spTree>
    <p:extLst>
      <p:ext uri="{BB962C8B-B14F-4D97-AF65-F5344CB8AC3E}">
        <p14:creationId xmlns:p14="http://schemas.microsoft.com/office/powerpoint/2010/main" val="899652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6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slide title</a:t>
            </a:r>
            <a:br>
              <a:rPr lang="en-US" dirty="0"/>
            </a:br>
            <a:r>
              <a:rPr lang="en-US" dirty="0"/>
              <a:t>(27 pt, bold, max. 2 lines)</a:t>
            </a:r>
          </a:p>
        </p:txBody>
      </p:sp>
      <p:sp>
        <p:nvSpPr>
          <p:cNvPr id="7" name="Content Placeholder 1"/>
          <p:cNvSpPr>
            <a:spLocks noGrp="1" noChangeAspect="1" noResize="1" noAdjustHandles="1"/>
          </p:cNvSpPr>
          <p:nvPr>
            <p:ph sz="quarter" idx="2" hasCustomPrompt="1"/>
          </p:nvPr>
        </p:nvSpPr>
        <p:spPr>
          <a:xfrm>
            <a:off x="360000" y="1134000"/>
            <a:ext cx="2736000" cy="1728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dirty="0"/>
              <a:t>Enter content</a:t>
            </a:r>
          </a:p>
          <a:p>
            <a:pPr lvl="0"/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3" hasCustomPrompt="1"/>
          </p:nvPr>
        </p:nvSpPr>
        <p:spPr>
          <a:xfrm>
            <a:off x="3240000" y="1134000"/>
            <a:ext cx="2736000" cy="1728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dirty="0"/>
              <a:t>Enter content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6120000" y="1134000"/>
            <a:ext cx="2736000" cy="1728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dirty="0"/>
              <a:t>Enter content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5" hasCustomPrompt="1"/>
          </p:nvPr>
        </p:nvSpPr>
        <p:spPr>
          <a:xfrm>
            <a:off x="360000" y="2930400"/>
            <a:ext cx="2736000" cy="1728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dirty="0"/>
              <a:t>Enter content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6" hasCustomPrompt="1"/>
          </p:nvPr>
        </p:nvSpPr>
        <p:spPr>
          <a:xfrm>
            <a:off x="3240000" y="2930400"/>
            <a:ext cx="2736000" cy="1728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dirty="0"/>
              <a:t>Enter content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7" hasCustomPrompt="1"/>
          </p:nvPr>
        </p:nvSpPr>
        <p:spPr>
          <a:xfrm>
            <a:off x="6120000" y="2930400"/>
            <a:ext cx="2736000" cy="1728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en-US" dirty="0"/>
              <a:t>Enter content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MM/DD/YYYY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Webinar - DP1.4a/ eDP1.5a Compliance Test  with RTP Oscilloscope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hapter 1">
            <a:extLst>
              <a:ext uri="{FF2B5EF4-FFF2-40B4-BE49-F238E27FC236}">
                <a16:creationId xmlns:a16="http://schemas.microsoft.com/office/drawing/2014/main" id="{C95EBED2-D162-4F24-BA4E-101A83BBC650}"/>
              </a:ext>
            </a:extLst>
          </p:cNvPr>
          <p:cNvSpPr>
            <a:spLocks noGrp="1"/>
          </p:cNvSpPr>
          <p:nvPr>
            <p:ph type="body" sz="quarter" idx="9" hasCustomPrompt="1"/>
          </p:nvPr>
        </p:nvSpPr>
        <p:spPr>
          <a:xfrm>
            <a:off x="360000" y="36000"/>
            <a:ext cx="3168000" cy="205200"/>
          </a:xfrm>
        </p:spPr>
        <p:txBody>
          <a:bodyPr wrap="none">
            <a:noAutofit/>
          </a:bodyPr>
          <a:lstStyle>
            <a:lvl1pPr marL="0" indent="0">
              <a:buNone/>
              <a:defRPr sz="1400" spc="8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z="1400" dirty="0"/>
              <a:t>Text 14 pt, e.g. chapter no. &amp; chapter</a:t>
            </a:r>
          </a:p>
        </p:txBody>
      </p:sp>
    </p:spTree>
    <p:extLst>
      <p:ext uri="{BB962C8B-B14F-4D97-AF65-F5344CB8AC3E}">
        <p14:creationId xmlns:p14="http://schemas.microsoft.com/office/powerpoint/2010/main" val="480696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50">
          <p15:clr>
            <a:srgbClr val="A4A3A4"/>
          </p15:clr>
        </p15:guide>
        <p15:guide id="2" pos="2041">
          <p15:clr>
            <a:srgbClr val="A4A3A4"/>
          </p15:clr>
        </p15:guide>
        <p15:guide id="3" pos="3764">
          <p15:clr>
            <a:srgbClr val="A4A3A4"/>
          </p15:clr>
        </p15:guide>
        <p15:guide id="4" pos="3855">
          <p15:clr>
            <a:srgbClr val="A4A3A4"/>
          </p15:clr>
        </p15:guide>
        <p15:guide id="5" orient="horz" pos="1803">
          <p15:clr>
            <a:srgbClr val="A4A3A4"/>
          </p15:clr>
        </p15:guide>
        <p15:guide id="6" orient="horz" pos="1846">
          <p15:clr>
            <a:srgbClr val="A4A3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8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slide title</a:t>
            </a:r>
            <a:br>
              <a:rPr lang="en-US" dirty="0"/>
            </a:br>
            <a:r>
              <a:rPr lang="en-US" dirty="0"/>
              <a:t>(27 pt, bold, max. 2 lines)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sz="quarter" idx="1" hasCustomPrompt="1"/>
          </p:nvPr>
        </p:nvSpPr>
        <p:spPr>
          <a:xfrm>
            <a:off x="360000" y="1134000"/>
            <a:ext cx="2016000" cy="13680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r>
              <a:rPr lang="en-US" dirty="0"/>
              <a:t>Click on Icon to add a picture.</a:t>
            </a:r>
            <a:endParaRPr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" hasCustomPrompt="1"/>
          </p:nvPr>
        </p:nvSpPr>
        <p:spPr>
          <a:xfrm>
            <a:off x="2520000" y="1134000"/>
            <a:ext cx="2016000" cy="13680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r>
              <a:rPr lang="en-US" dirty="0"/>
              <a:t>Click on Icon to add a picture.</a:t>
            </a:r>
            <a:endParaRPr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3" hasCustomPrompt="1"/>
          </p:nvPr>
        </p:nvSpPr>
        <p:spPr>
          <a:xfrm>
            <a:off x="4680000" y="1134000"/>
            <a:ext cx="2016000" cy="13680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r>
              <a:rPr lang="en-US" dirty="0"/>
              <a:t>Click on Icon to add a picture.</a:t>
            </a:r>
            <a:endParaRPr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4" hasCustomPrompt="1"/>
          </p:nvPr>
        </p:nvSpPr>
        <p:spPr>
          <a:xfrm>
            <a:off x="6840000" y="1134000"/>
            <a:ext cx="2016000" cy="13680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r>
              <a:rPr lang="en-US" dirty="0"/>
              <a:t>Click on Icon to add a picture.</a:t>
            </a:r>
            <a:endParaRPr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5" hasCustomPrompt="1"/>
          </p:nvPr>
        </p:nvSpPr>
        <p:spPr>
          <a:xfrm>
            <a:off x="360000" y="2930400"/>
            <a:ext cx="2016000" cy="13680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r>
              <a:rPr lang="en-US"/>
              <a:t>Click on Icon to add a picture.</a:t>
            </a:r>
            <a:endParaRPr dirty="0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6" hasCustomPrompt="1"/>
          </p:nvPr>
        </p:nvSpPr>
        <p:spPr>
          <a:xfrm>
            <a:off x="2520000" y="2930400"/>
            <a:ext cx="2016000" cy="13680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r>
              <a:rPr lang="en-US"/>
              <a:t>Click on Icon to add a picture.</a:t>
            </a:r>
            <a:endParaRPr/>
          </a:p>
        </p:txBody>
      </p:sp>
      <p:sp>
        <p:nvSpPr>
          <p:cNvPr id="37" name="Bildplatzhalter 7"/>
          <p:cNvSpPr>
            <a:spLocks noGrp="1"/>
          </p:cNvSpPr>
          <p:nvPr>
            <p:ph type="pic" sz="quarter" idx="7" hasCustomPrompt="1"/>
          </p:nvPr>
        </p:nvSpPr>
        <p:spPr>
          <a:xfrm>
            <a:off x="4680000" y="2930400"/>
            <a:ext cx="2016000" cy="13680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r>
              <a:rPr lang="en-US" dirty="0"/>
              <a:t>CClick on Icon to add a picture.</a:t>
            </a:r>
            <a:endParaRPr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8" hasCustomPrompt="1"/>
          </p:nvPr>
        </p:nvSpPr>
        <p:spPr>
          <a:xfrm>
            <a:off x="6840000" y="2930400"/>
            <a:ext cx="2016000" cy="13680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r>
              <a:rPr lang="en-US" dirty="0"/>
              <a:t>Click on Icon to add a picture.</a:t>
            </a:r>
            <a:endParaRPr dirty="0"/>
          </a:p>
        </p:txBody>
      </p:sp>
      <p:sp>
        <p:nvSpPr>
          <p:cNvPr id="15" name="Text Placeholder 1"/>
          <p:cNvSpPr>
            <a:spLocks noGrp="1"/>
          </p:cNvSpPr>
          <p:nvPr>
            <p:ph type="body" idx="13" hasCustomPrompt="1"/>
          </p:nvPr>
        </p:nvSpPr>
        <p:spPr>
          <a:xfrm>
            <a:off x="360000" y="2538000"/>
            <a:ext cx="2016000" cy="324000"/>
          </a:xfrm>
        </p:spPr>
        <p:txBody>
          <a:bodyPr anchor="t"/>
          <a:lstStyle>
            <a:lvl1pPr marL="0" indent="0">
              <a:lnSpc>
                <a:spcPct val="90000"/>
              </a:lnSpc>
              <a:spcAft>
                <a:spcPts val="0"/>
              </a:spcAft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en-US" dirty="0"/>
              <a:t>Enter caption</a:t>
            </a:r>
            <a:br>
              <a:rPr lang="en-US" dirty="0"/>
            </a:br>
            <a:r>
              <a:rPr lang="en-US" dirty="0"/>
              <a:t>(12 pt, max. 2 lines)</a:t>
            </a:r>
          </a:p>
          <a:p>
            <a:pPr lvl="1"/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2520000" y="2538000"/>
            <a:ext cx="2016000" cy="324000"/>
          </a:xfrm>
        </p:spPr>
        <p:txBody>
          <a:bodyPr anchor="t"/>
          <a:lstStyle>
            <a:lvl1pPr marL="0" indent="0">
              <a:lnSpc>
                <a:spcPct val="90000"/>
              </a:lnSpc>
              <a:spcAft>
                <a:spcPts val="0"/>
              </a:spcAft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en-US" dirty="0"/>
              <a:t>Enter caption</a:t>
            </a:r>
            <a:br>
              <a:rPr lang="en-US" dirty="0"/>
            </a:br>
            <a:r>
              <a:rPr lang="en-US" dirty="0"/>
              <a:t>(12 pt, max. 2 lines)</a:t>
            </a:r>
          </a:p>
          <a:p>
            <a:pPr lvl="1"/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idx="15" hasCustomPrompt="1"/>
          </p:nvPr>
        </p:nvSpPr>
        <p:spPr>
          <a:xfrm>
            <a:off x="4680000" y="2538000"/>
            <a:ext cx="2016000" cy="324000"/>
          </a:xfrm>
        </p:spPr>
        <p:txBody>
          <a:bodyPr anchor="t"/>
          <a:lstStyle>
            <a:lvl1pPr marL="0" indent="0">
              <a:lnSpc>
                <a:spcPct val="90000"/>
              </a:lnSpc>
              <a:spcAft>
                <a:spcPts val="0"/>
              </a:spcAft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en-US" dirty="0"/>
              <a:t>Enter caption</a:t>
            </a:r>
            <a:br>
              <a:rPr lang="en-US" dirty="0"/>
            </a:br>
            <a:r>
              <a:rPr lang="en-US" dirty="0"/>
              <a:t>(12 pt, max. 2 lines)</a:t>
            </a:r>
          </a:p>
          <a:p>
            <a:pPr lvl="1"/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idx="16" hasCustomPrompt="1"/>
          </p:nvPr>
        </p:nvSpPr>
        <p:spPr>
          <a:xfrm>
            <a:off x="6840000" y="2538000"/>
            <a:ext cx="2016000" cy="324000"/>
          </a:xfrm>
        </p:spPr>
        <p:txBody>
          <a:bodyPr anchor="t"/>
          <a:lstStyle>
            <a:lvl1pPr marL="0" indent="0">
              <a:lnSpc>
                <a:spcPct val="90000"/>
              </a:lnSpc>
              <a:spcAft>
                <a:spcPts val="0"/>
              </a:spcAft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en-US" dirty="0"/>
              <a:t>Enter caption</a:t>
            </a:r>
            <a:br>
              <a:rPr lang="en-US" dirty="0"/>
            </a:br>
            <a:r>
              <a:rPr lang="en-US" dirty="0"/>
              <a:t>(max. 2 lines)</a:t>
            </a:r>
          </a:p>
          <a:p>
            <a:pPr lvl="1"/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idx="17" hasCustomPrompt="1"/>
          </p:nvPr>
        </p:nvSpPr>
        <p:spPr>
          <a:xfrm>
            <a:off x="356400" y="4338000"/>
            <a:ext cx="2016000" cy="324000"/>
          </a:xfrm>
        </p:spPr>
        <p:txBody>
          <a:bodyPr anchor="t"/>
          <a:lstStyle>
            <a:lvl1pPr marL="0" indent="0">
              <a:lnSpc>
                <a:spcPct val="90000"/>
              </a:lnSpc>
              <a:spcAft>
                <a:spcPts val="0"/>
              </a:spcAft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en-US" dirty="0"/>
              <a:t>Enter caption</a:t>
            </a:r>
            <a:br>
              <a:rPr lang="en-US" dirty="0"/>
            </a:br>
            <a:r>
              <a:rPr lang="en-US" dirty="0"/>
              <a:t>(max. 2 lines)</a:t>
            </a:r>
          </a:p>
          <a:p>
            <a:pPr lvl="1"/>
            <a:endParaRPr lang="en-US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idx="18" hasCustomPrompt="1"/>
          </p:nvPr>
        </p:nvSpPr>
        <p:spPr>
          <a:xfrm>
            <a:off x="2520000" y="4336000"/>
            <a:ext cx="2016000" cy="324000"/>
          </a:xfrm>
        </p:spPr>
        <p:txBody>
          <a:bodyPr anchor="t"/>
          <a:lstStyle>
            <a:lvl1pPr marL="0" indent="0">
              <a:lnSpc>
                <a:spcPct val="90000"/>
              </a:lnSpc>
              <a:spcAft>
                <a:spcPts val="0"/>
              </a:spcAft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en-US" dirty="0"/>
              <a:t>Enter caption</a:t>
            </a:r>
            <a:br>
              <a:rPr lang="en-US" dirty="0"/>
            </a:br>
            <a:r>
              <a:rPr lang="en-US" dirty="0"/>
              <a:t>(max. 2 lines)</a:t>
            </a:r>
          </a:p>
          <a:p>
            <a:pPr lvl="1"/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idx="19" hasCustomPrompt="1"/>
          </p:nvPr>
        </p:nvSpPr>
        <p:spPr>
          <a:xfrm>
            <a:off x="4680000" y="4336000"/>
            <a:ext cx="2016000" cy="324000"/>
          </a:xfrm>
        </p:spPr>
        <p:txBody>
          <a:bodyPr anchor="t"/>
          <a:lstStyle>
            <a:lvl1pPr marL="0" indent="0">
              <a:lnSpc>
                <a:spcPct val="90000"/>
              </a:lnSpc>
              <a:spcAft>
                <a:spcPts val="0"/>
              </a:spcAft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en-US" dirty="0"/>
              <a:t>Enter caption</a:t>
            </a:r>
            <a:br>
              <a:rPr lang="en-US" dirty="0"/>
            </a:br>
            <a:r>
              <a:rPr lang="en-US" dirty="0"/>
              <a:t>(max. 2 lines)</a:t>
            </a:r>
          </a:p>
          <a:p>
            <a:pPr lvl="1"/>
            <a:endParaRPr lang="en-US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idx="20" hasCustomPrompt="1"/>
          </p:nvPr>
        </p:nvSpPr>
        <p:spPr>
          <a:xfrm>
            <a:off x="6840000" y="4336000"/>
            <a:ext cx="2016000" cy="324000"/>
          </a:xfrm>
        </p:spPr>
        <p:txBody>
          <a:bodyPr anchor="t"/>
          <a:lstStyle>
            <a:lvl1pPr marL="0" indent="0">
              <a:lnSpc>
                <a:spcPct val="90000"/>
              </a:lnSpc>
              <a:spcAft>
                <a:spcPts val="0"/>
              </a:spcAft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en-US" dirty="0"/>
              <a:t>Enter caption</a:t>
            </a:r>
            <a:br>
              <a:rPr lang="en-US" dirty="0"/>
            </a:br>
            <a:r>
              <a:rPr lang="en-US" dirty="0"/>
              <a:t>(max. 2 lines)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MM/DD/YYYY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Webinar - DP1.4a/ eDP1.5a Compliance Test  with RTP Oscilloscope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hapter 1">
            <a:extLst>
              <a:ext uri="{FF2B5EF4-FFF2-40B4-BE49-F238E27FC236}">
                <a16:creationId xmlns:a16="http://schemas.microsoft.com/office/drawing/2014/main" id="{BCD41B3E-B487-42DF-B17F-B8D118B40540}"/>
              </a:ext>
            </a:extLst>
          </p:cNvPr>
          <p:cNvSpPr>
            <a:spLocks noGrp="1"/>
          </p:cNvSpPr>
          <p:nvPr>
            <p:ph type="body" sz="quarter" idx="9" hasCustomPrompt="1"/>
          </p:nvPr>
        </p:nvSpPr>
        <p:spPr>
          <a:xfrm>
            <a:off x="360000" y="36000"/>
            <a:ext cx="3168000" cy="205200"/>
          </a:xfrm>
        </p:spPr>
        <p:txBody>
          <a:bodyPr wrap="none">
            <a:noAutofit/>
          </a:bodyPr>
          <a:lstStyle>
            <a:lvl1pPr marL="0" indent="0">
              <a:buNone/>
              <a:defRPr sz="1400" spc="8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z="1400" dirty="0"/>
              <a:t>Text 14 pt, e.g. chapter no. &amp; chapter</a:t>
            </a:r>
          </a:p>
        </p:txBody>
      </p:sp>
    </p:spTree>
    <p:extLst>
      <p:ext uri="{BB962C8B-B14F-4D97-AF65-F5344CB8AC3E}">
        <p14:creationId xmlns:p14="http://schemas.microsoft.com/office/powerpoint/2010/main" val="2494623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2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528000"/>
            <a:ext cx="8496000" cy="1131313"/>
          </a:xfrm>
          <a:noFill/>
        </p:spPr>
        <p:txBody>
          <a:bodyPr lIns="144000" tIns="360000" rIns="144000" bIns="28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Subtitle (27 pt, max. 2 lines)</a:t>
            </a:r>
            <a:br>
              <a:rPr lang="en-US" dirty="0"/>
            </a:br>
            <a:r>
              <a:rPr lang="en-US" dirty="0"/>
              <a:t>(27 pt, max. 2 lines)</a:t>
            </a:r>
            <a:br>
              <a:rPr lang="en-US" dirty="0"/>
            </a:br>
            <a:endParaRPr lang="en-US" dirty="0"/>
          </a:p>
        </p:txBody>
      </p:sp>
      <p:sp>
        <p:nvSpPr>
          <p:cNvPr id="13" name="Market segment 1">
            <a:extLst>
              <a:ext uri="{FF2B5EF4-FFF2-40B4-BE49-F238E27FC236}">
                <a16:creationId xmlns:a16="http://schemas.microsoft.com/office/drawing/2014/main" id="{166762E6-F093-4DB3-A7AB-E0C7464884B3}"/>
              </a:ext>
            </a:extLst>
          </p:cNvPr>
          <p:cNvSpPr>
            <a:spLocks noGrp="1"/>
          </p:cNvSpPr>
          <p:nvPr>
            <p:ph type="body" sz="quarter" idx="9" hasCustomPrompt="1"/>
          </p:nvPr>
        </p:nvSpPr>
        <p:spPr>
          <a:xfrm>
            <a:off x="360000" y="3654000"/>
            <a:ext cx="3168000" cy="205200"/>
          </a:xfrm>
        </p:spPr>
        <p:txBody>
          <a:bodyPr wrap="none" lIns="144000">
            <a:noAutofit/>
          </a:bodyPr>
          <a:lstStyle>
            <a:lvl1pPr marL="0" indent="0">
              <a:buNone/>
              <a:defRPr sz="1300" spc="80" baseline="0">
                <a:solidFill>
                  <a:schemeClr val="tx2"/>
                </a:solidFill>
                <a:latin typeface="+mj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  <a:lvl3pPr marL="0" indent="0">
              <a:buNone/>
              <a:defRPr>
                <a:solidFill>
                  <a:schemeClr val="tx2"/>
                </a:solidFill>
              </a:defRPr>
            </a:lvl3pPr>
            <a:lvl4pPr marL="0" indent="0">
              <a:buNone/>
              <a:defRPr>
                <a:solidFill>
                  <a:schemeClr val="tx2"/>
                </a:solidFill>
              </a:defRPr>
            </a:lvl4pPr>
            <a:lvl5pPr marL="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Text 13 pt, e.g. market segment</a:t>
            </a:r>
          </a:p>
        </p:txBody>
      </p:sp>
    </p:spTree>
    <p:extLst>
      <p:ext uri="{BB962C8B-B14F-4D97-AF65-F5344CB8AC3E}">
        <p14:creationId xmlns:p14="http://schemas.microsoft.com/office/powerpoint/2010/main" val="951256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slide title</a:t>
            </a:r>
            <a:br>
              <a:rPr lang="en-US" dirty="0"/>
            </a:br>
            <a:r>
              <a:rPr lang="en-US" dirty="0"/>
              <a:t>(27 pt, bold, max. 2 lines)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 (15pt) or define content via symbol in the middle. (Pictures: Please follow the shortcut in your picture folder. Use only licensed pictures!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MM/DD/YYYY</a:t>
            </a:r>
            <a:endParaRPr lang="en-US" dirty="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Webinar - DP1.4a/ eDP1.5a Compliance Test  with RTP Oscilloscope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apter 1">
            <a:extLst>
              <a:ext uri="{FF2B5EF4-FFF2-40B4-BE49-F238E27FC236}">
                <a16:creationId xmlns:a16="http://schemas.microsoft.com/office/drawing/2014/main" id="{37B6B4EF-200C-4243-89CB-ACD9A86DA009}"/>
              </a:ext>
            </a:extLst>
          </p:cNvPr>
          <p:cNvSpPr>
            <a:spLocks noGrp="1"/>
          </p:cNvSpPr>
          <p:nvPr>
            <p:ph type="body" sz="quarter" idx="9" hasCustomPrompt="1"/>
          </p:nvPr>
        </p:nvSpPr>
        <p:spPr>
          <a:xfrm>
            <a:off x="360000" y="36000"/>
            <a:ext cx="3168000" cy="205200"/>
          </a:xfrm>
        </p:spPr>
        <p:txBody>
          <a:bodyPr wrap="none">
            <a:noAutofit/>
          </a:bodyPr>
          <a:lstStyle>
            <a:lvl1pPr marL="0" indent="0">
              <a:buNone/>
              <a:defRPr sz="1400" spc="8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z="1400" dirty="0"/>
              <a:t>Text 14 pt, e.g. chapter no. &amp; chapter</a:t>
            </a:r>
          </a:p>
        </p:txBody>
      </p:sp>
    </p:spTree>
    <p:extLst>
      <p:ext uri="{BB962C8B-B14F-4D97-AF65-F5344CB8AC3E}">
        <p14:creationId xmlns:p14="http://schemas.microsoft.com/office/powerpoint/2010/main" val="1656790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slide title</a:t>
            </a:r>
            <a:br>
              <a:rPr lang="en-US" dirty="0"/>
            </a:br>
            <a:r>
              <a:rPr lang="en-US" dirty="0"/>
              <a:t>(27 pt, bold, max. 2 lines)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 hasCustomPrompt="1"/>
          </p:nvPr>
        </p:nvSpPr>
        <p:spPr>
          <a:xfrm>
            <a:off x="360000" y="1458000"/>
            <a:ext cx="8496000" cy="320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 (15pt) or define content via symbol in the middle. (Pictures: Please follow the shortcut in your picture folder. Use only licensed pictures!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Heading 1"/>
          <p:cNvSpPr>
            <a:spLocks noGrp="1"/>
          </p:cNvSpPr>
          <p:nvPr>
            <p:ph type="body" idx="13" hasCustomPrompt="1"/>
          </p:nvPr>
        </p:nvSpPr>
        <p:spPr>
          <a:xfrm>
            <a:off x="360000" y="1134000"/>
            <a:ext cx="8496000" cy="252000"/>
          </a:xfrm>
        </p:spPr>
        <p:txBody>
          <a:bodyPr wrap="none" anchor="b"/>
          <a:lstStyle>
            <a:lvl1pPr marL="0" indent="0">
              <a:lnSpc>
                <a:spcPct val="100000"/>
              </a:lnSpc>
              <a:buNone/>
              <a:defRPr sz="1500" b="1" baseline="0"/>
            </a:lvl1pPr>
            <a:lvl2pPr marL="457200" indent="0">
              <a:buNone/>
              <a:defRPr sz="1500" b="1"/>
            </a:lvl2pPr>
            <a:lvl3pPr marL="914400" indent="0">
              <a:buNone/>
              <a:defRPr sz="1500" b="1"/>
            </a:lvl3pPr>
            <a:lvl4pPr marL="1371600" indent="0">
              <a:buNone/>
              <a:defRPr sz="1500" b="1"/>
            </a:lvl4pPr>
            <a:lvl5pPr marL="1828800" indent="0">
              <a:buNone/>
              <a:defRPr sz="1500" b="1"/>
            </a:lvl5pPr>
            <a:lvl6pPr marL="2286000" indent="0">
              <a:buNone/>
              <a:defRPr sz="1500" b="1"/>
            </a:lvl6pPr>
            <a:lvl7pPr marL="2743200" indent="0">
              <a:buNone/>
              <a:defRPr sz="1500" b="1"/>
            </a:lvl7pPr>
            <a:lvl8pPr marL="3200400" indent="0">
              <a:buNone/>
              <a:defRPr sz="1500" b="1"/>
            </a:lvl8pPr>
            <a:lvl9pPr marL="3657600" indent="0">
              <a:buNone/>
              <a:defRPr sz="1500" b="1"/>
            </a:lvl9pPr>
          </a:lstStyle>
          <a:p>
            <a:pPr lvl="0"/>
            <a:r>
              <a:rPr lang="en-US" dirty="0"/>
              <a:t>Enter heading (15 pt, bold, max. 1 line)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MM/DD/YYYY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Webinar - DP1.4a/ eDP1.5a Compliance Test  with RTP Oscilloscope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hapter 1">
            <a:extLst>
              <a:ext uri="{FF2B5EF4-FFF2-40B4-BE49-F238E27FC236}">
                <a16:creationId xmlns:a16="http://schemas.microsoft.com/office/drawing/2014/main" id="{A760D8A3-0215-4116-BB60-0451B5B34D9D}"/>
              </a:ext>
            </a:extLst>
          </p:cNvPr>
          <p:cNvSpPr>
            <a:spLocks noGrp="1"/>
          </p:cNvSpPr>
          <p:nvPr>
            <p:ph type="body" sz="quarter" idx="9" hasCustomPrompt="1"/>
          </p:nvPr>
        </p:nvSpPr>
        <p:spPr>
          <a:xfrm>
            <a:off x="360000" y="36000"/>
            <a:ext cx="3168000" cy="205200"/>
          </a:xfrm>
        </p:spPr>
        <p:txBody>
          <a:bodyPr wrap="none">
            <a:noAutofit/>
          </a:bodyPr>
          <a:lstStyle>
            <a:lvl1pPr marL="0" indent="0">
              <a:buNone/>
              <a:defRPr sz="1400" spc="8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z="1400" dirty="0"/>
              <a:t>Text 14 pt, e.g. chapter no. &amp; chapter</a:t>
            </a:r>
          </a:p>
        </p:txBody>
      </p:sp>
    </p:spTree>
    <p:extLst>
      <p:ext uri="{BB962C8B-B14F-4D97-AF65-F5344CB8AC3E}">
        <p14:creationId xmlns:p14="http://schemas.microsoft.com/office/powerpoint/2010/main" val="4191550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slide title</a:t>
            </a:r>
            <a:br>
              <a:rPr lang="en-US" dirty="0"/>
            </a:br>
            <a:r>
              <a:rPr lang="en-US" dirty="0"/>
              <a:t>(27 pt, bold, max. 2 lines)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 hasCustomPrompt="1"/>
          </p:nvPr>
        </p:nvSpPr>
        <p:spPr>
          <a:xfrm>
            <a:off x="360000" y="1134000"/>
            <a:ext cx="4176000" cy="3528000"/>
          </a:xfr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Enter text (15pt) or define content via symbol in the middle. (Pictures: Please follow the shortcut in your picture folder. Use only licensed pictures!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2" hasCustomPrompt="1"/>
          </p:nvPr>
        </p:nvSpPr>
        <p:spPr>
          <a:xfrm>
            <a:off x="4680000" y="1134000"/>
            <a:ext cx="4176000" cy="3528000"/>
          </a:xfrm>
        </p:spPr>
        <p:txBody>
          <a:bodyPr/>
          <a:lstStyle/>
          <a:p>
            <a:pPr lvl="0"/>
            <a:r>
              <a:rPr lang="en-US" dirty="0"/>
              <a:t>Enter text (15pt) or define content via symbol in the middle. (Pictures: Please follow the shortcut in your picture folder. Use only licensed pictures!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MM/DD/YYYY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Webinar - DP1.4a/ eDP1.5a Compliance Test  with RTP Oscilloscope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hapter 1">
            <a:extLst>
              <a:ext uri="{FF2B5EF4-FFF2-40B4-BE49-F238E27FC236}">
                <a16:creationId xmlns:a16="http://schemas.microsoft.com/office/drawing/2014/main" id="{AC160EE7-24D9-4485-B893-D0D916F8F397}"/>
              </a:ext>
            </a:extLst>
          </p:cNvPr>
          <p:cNvSpPr>
            <a:spLocks noGrp="1"/>
          </p:cNvSpPr>
          <p:nvPr>
            <p:ph type="body" sz="quarter" idx="9" hasCustomPrompt="1"/>
          </p:nvPr>
        </p:nvSpPr>
        <p:spPr>
          <a:xfrm>
            <a:off x="360000" y="36000"/>
            <a:ext cx="3168000" cy="205200"/>
          </a:xfrm>
        </p:spPr>
        <p:txBody>
          <a:bodyPr wrap="none">
            <a:noAutofit/>
          </a:bodyPr>
          <a:lstStyle>
            <a:lvl1pPr marL="0" indent="0">
              <a:buNone/>
              <a:defRPr sz="1400" spc="8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z="1400" dirty="0"/>
              <a:t>Text 14 pt, e.g. chapter no. &amp; chapter</a:t>
            </a:r>
          </a:p>
        </p:txBody>
      </p:sp>
    </p:spTree>
    <p:extLst>
      <p:ext uri="{BB962C8B-B14F-4D97-AF65-F5344CB8AC3E}">
        <p14:creationId xmlns:p14="http://schemas.microsoft.com/office/powerpoint/2010/main" val="2597041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slide title</a:t>
            </a:r>
            <a:br>
              <a:rPr lang="en-US" dirty="0"/>
            </a:br>
            <a:r>
              <a:rPr lang="en-US" dirty="0"/>
              <a:t>(27 pt, bold, max. 2 lines)</a:t>
            </a:r>
          </a:p>
        </p:txBody>
      </p:sp>
      <p:sp>
        <p:nvSpPr>
          <p:cNvPr id="14" name="Heading 1"/>
          <p:cNvSpPr>
            <a:spLocks noGrp="1"/>
          </p:cNvSpPr>
          <p:nvPr>
            <p:ph type="body" idx="13" hasCustomPrompt="1"/>
          </p:nvPr>
        </p:nvSpPr>
        <p:spPr>
          <a:xfrm>
            <a:off x="360000" y="1134000"/>
            <a:ext cx="4176000" cy="48286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b="1" baseline="0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indent="0">
              <a:buNone/>
              <a:defRPr b="1"/>
            </a:lvl4pPr>
            <a:lvl5pPr marL="1828800" indent="0">
              <a:buNone/>
              <a:defRPr b="1"/>
            </a:lvl5pPr>
            <a:lvl6pPr marL="2286000" indent="0">
              <a:buNone/>
              <a:defRPr b="1"/>
            </a:lvl6pPr>
            <a:lvl7pPr marL="2743200" indent="0">
              <a:buNone/>
              <a:defRPr b="1"/>
            </a:lvl7pPr>
            <a:lvl8pPr marL="3200400" indent="0">
              <a:buNone/>
              <a:defRPr b="1"/>
            </a:lvl8pPr>
            <a:lvl9pPr marL="3657600" indent="0">
              <a:buNone/>
              <a:defRPr b="1"/>
            </a:lvl9pPr>
          </a:lstStyle>
          <a:p>
            <a:pPr lvl="0"/>
            <a:r>
              <a:rPr lang="en-US" dirty="0"/>
              <a:t>Heading</a:t>
            </a:r>
            <a:br>
              <a:rPr lang="en-US" dirty="0"/>
            </a:br>
            <a:r>
              <a:rPr lang="en-US" dirty="0"/>
              <a:t>(15 pt, bold, max. 2 lines)</a:t>
            </a:r>
          </a:p>
        </p:txBody>
      </p:sp>
      <p:sp>
        <p:nvSpPr>
          <p:cNvPr id="15" name="Heading 2"/>
          <p:cNvSpPr>
            <a:spLocks noGrp="1"/>
          </p:cNvSpPr>
          <p:nvPr>
            <p:ph type="body" idx="14" hasCustomPrompt="1"/>
          </p:nvPr>
        </p:nvSpPr>
        <p:spPr>
          <a:xfrm>
            <a:off x="4680000" y="1134000"/>
            <a:ext cx="4176000" cy="482869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  <a:lvl6pPr marL="2286000" indent="0">
              <a:buNone/>
              <a:defRPr b="1"/>
            </a:lvl6pPr>
            <a:lvl7pPr marL="2743200" indent="0">
              <a:buNone/>
              <a:defRPr b="1"/>
            </a:lvl7pPr>
            <a:lvl8pPr marL="3200400" indent="0">
              <a:buNone/>
              <a:defRPr b="1"/>
            </a:lvl8pPr>
            <a:lvl9pPr marL="3657600" indent="0">
              <a:buNone/>
              <a:defRPr b="1"/>
            </a:lvl9pPr>
          </a:lstStyle>
          <a:p>
            <a:pPr lvl="0"/>
            <a:r>
              <a:rPr lang="en-US" dirty="0"/>
              <a:t>Heading</a:t>
            </a:r>
            <a:br>
              <a:rPr lang="en-US" dirty="0"/>
            </a:br>
            <a:r>
              <a:rPr lang="en-US" dirty="0"/>
              <a:t>(15 pt, bold, max. 2 lines)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360000" y="1674000"/>
            <a:ext cx="4176000" cy="29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 (15pt) or define content via symbol in the middle. (Pictures: Please follow the shortcut in your picture folder. Use only licensed pictures!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2" hasCustomPrompt="1"/>
          </p:nvPr>
        </p:nvSpPr>
        <p:spPr>
          <a:xfrm>
            <a:off x="4680000" y="1674000"/>
            <a:ext cx="4176000" cy="29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 (15pt) or define content via symbol in the middle. (Pictures: Please follow the shortcut in your picture folder. Use only licensed pictures!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MM/DD/YYYY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Webinar - DP1.4a/ eDP1.5a Compliance Test  with RTP Oscilloscope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hapter 1">
            <a:extLst>
              <a:ext uri="{FF2B5EF4-FFF2-40B4-BE49-F238E27FC236}">
                <a16:creationId xmlns:a16="http://schemas.microsoft.com/office/drawing/2014/main" id="{7A8601F4-43DA-44CE-8F0C-9268468ED02C}"/>
              </a:ext>
            </a:extLst>
          </p:cNvPr>
          <p:cNvSpPr>
            <a:spLocks noGrp="1"/>
          </p:cNvSpPr>
          <p:nvPr>
            <p:ph type="body" sz="quarter" idx="9" hasCustomPrompt="1"/>
          </p:nvPr>
        </p:nvSpPr>
        <p:spPr>
          <a:xfrm>
            <a:off x="360000" y="36000"/>
            <a:ext cx="3168000" cy="205200"/>
          </a:xfrm>
        </p:spPr>
        <p:txBody>
          <a:bodyPr wrap="none">
            <a:noAutofit/>
          </a:bodyPr>
          <a:lstStyle>
            <a:lvl1pPr marL="0" indent="0">
              <a:buNone/>
              <a:defRPr sz="1400" spc="8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z="1400" dirty="0"/>
              <a:t>Text 14 pt, e.g. chapter no. &amp; chapter</a:t>
            </a:r>
          </a:p>
        </p:txBody>
      </p:sp>
    </p:spTree>
    <p:extLst>
      <p:ext uri="{BB962C8B-B14F-4D97-AF65-F5344CB8AC3E}">
        <p14:creationId xmlns:p14="http://schemas.microsoft.com/office/powerpoint/2010/main" val="1162817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s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slide title</a:t>
            </a:r>
            <a:br>
              <a:rPr lang="en-US" dirty="0"/>
            </a:br>
            <a:r>
              <a:rPr lang="en-US" dirty="0"/>
              <a:t>(27 pt, bold, max. 2 lines)</a:t>
            </a:r>
          </a:p>
        </p:txBody>
      </p:sp>
      <p:sp>
        <p:nvSpPr>
          <p:cNvPr id="14" name="Heading 1"/>
          <p:cNvSpPr>
            <a:spLocks noGrp="1"/>
          </p:cNvSpPr>
          <p:nvPr>
            <p:ph type="body" idx="13" hasCustomPrompt="1"/>
          </p:nvPr>
        </p:nvSpPr>
        <p:spPr>
          <a:xfrm>
            <a:off x="360000" y="1134000"/>
            <a:ext cx="2736000" cy="482869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b="1" baseline="0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  <a:lvl6pPr marL="2286000" indent="0">
              <a:buNone/>
              <a:defRPr b="1"/>
            </a:lvl6pPr>
            <a:lvl7pPr marL="2743200" indent="0">
              <a:buNone/>
              <a:defRPr b="1"/>
            </a:lvl7pPr>
            <a:lvl8pPr marL="3200400" indent="0">
              <a:buNone/>
              <a:defRPr b="1"/>
            </a:lvl8pPr>
            <a:lvl9pPr marL="3657600" indent="0">
              <a:buNone/>
              <a:defRPr b="1"/>
            </a:lvl9pPr>
          </a:lstStyle>
          <a:p>
            <a:pPr lvl="0"/>
            <a:r>
              <a:rPr lang="en-US" dirty="0"/>
              <a:t>Heading</a:t>
            </a:r>
            <a:br>
              <a:rPr lang="en-US" dirty="0"/>
            </a:br>
            <a:r>
              <a:rPr lang="en-US" dirty="0"/>
              <a:t>(15 pt, bold, max. 2 lines)</a:t>
            </a:r>
          </a:p>
        </p:txBody>
      </p:sp>
      <p:sp>
        <p:nvSpPr>
          <p:cNvPr id="15" name="Heading  2"/>
          <p:cNvSpPr>
            <a:spLocks noGrp="1"/>
          </p:cNvSpPr>
          <p:nvPr>
            <p:ph type="body" idx="14" hasCustomPrompt="1"/>
          </p:nvPr>
        </p:nvSpPr>
        <p:spPr>
          <a:xfrm>
            <a:off x="3240000" y="1134000"/>
            <a:ext cx="2736000" cy="482869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  <a:lvl6pPr marL="2286000" indent="0">
              <a:buNone/>
              <a:defRPr b="1"/>
            </a:lvl6pPr>
            <a:lvl7pPr marL="2743200" indent="0">
              <a:buNone/>
              <a:defRPr b="1"/>
            </a:lvl7pPr>
            <a:lvl8pPr marL="3200400" indent="0">
              <a:buNone/>
              <a:defRPr b="1"/>
            </a:lvl8pPr>
            <a:lvl9pPr marL="3657600" indent="0">
              <a:buNone/>
              <a:defRPr b="1"/>
            </a:lvl9pPr>
          </a:lstStyle>
          <a:p>
            <a:pPr lvl="0"/>
            <a:r>
              <a:rPr lang="en-US" dirty="0"/>
              <a:t>Heading</a:t>
            </a:r>
            <a:br>
              <a:rPr lang="en-US" dirty="0"/>
            </a:br>
            <a:r>
              <a:rPr lang="en-US" dirty="0"/>
              <a:t>(15 pt, bold, max. 2 lines)</a:t>
            </a:r>
          </a:p>
        </p:txBody>
      </p:sp>
      <p:sp>
        <p:nvSpPr>
          <p:cNvPr id="11" name="Heading  3"/>
          <p:cNvSpPr>
            <a:spLocks noGrp="1"/>
          </p:cNvSpPr>
          <p:nvPr>
            <p:ph type="body" idx="15" hasCustomPrompt="1"/>
          </p:nvPr>
        </p:nvSpPr>
        <p:spPr>
          <a:xfrm>
            <a:off x="6120000" y="1134000"/>
            <a:ext cx="2736000" cy="482869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  <a:lvl6pPr marL="2286000" indent="0">
              <a:buNone/>
              <a:defRPr b="1"/>
            </a:lvl6pPr>
            <a:lvl7pPr marL="2743200" indent="0">
              <a:buNone/>
              <a:defRPr b="1"/>
            </a:lvl7pPr>
            <a:lvl8pPr marL="3200400" indent="0">
              <a:buNone/>
              <a:defRPr b="1"/>
            </a:lvl8pPr>
            <a:lvl9pPr marL="3657600" indent="0">
              <a:buNone/>
              <a:defRPr b="1"/>
            </a:lvl9pPr>
          </a:lstStyle>
          <a:p>
            <a:pPr lvl="0"/>
            <a:r>
              <a:rPr lang="en-US" dirty="0"/>
              <a:t>Heading</a:t>
            </a:r>
            <a:br>
              <a:rPr lang="en-US" dirty="0"/>
            </a:br>
            <a:r>
              <a:rPr lang="en-US" dirty="0"/>
              <a:t>(15 pt, bold, max. 2 lines)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360000" y="1674000"/>
            <a:ext cx="2736000" cy="29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 or define content via symbol in the middle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2" hasCustomPrompt="1"/>
          </p:nvPr>
        </p:nvSpPr>
        <p:spPr>
          <a:xfrm>
            <a:off x="3240000" y="1674000"/>
            <a:ext cx="2736000" cy="29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 or define content via symbol in the middle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5F76C60-A3A8-45E7-A060-940E0F2914BB}"/>
              </a:ext>
            </a:extLst>
          </p:cNvPr>
          <p:cNvSpPr>
            <a:spLocks noGrp="1"/>
          </p:cNvSpPr>
          <p:nvPr>
            <p:ph sz="half" idx="3" hasCustomPrompt="1"/>
          </p:nvPr>
        </p:nvSpPr>
        <p:spPr>
          <a:xfrm>
            <a:off x="6120000" y="1674000"/>
            <a:ext cx="2736000" cy="29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 or define content via symbol in the middle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MM/DD/YYYY</a:t>
            </a:r>
            <a:endParaRPr lang="en-US" dirty="0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Webinar - DP1.4a/ eDP1.5a Compliance Test  with RTP Oscilloscope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hapter 1">
            <a:extLst>
              <a:ext uri="{FF2B5EF4-FFF2-40B4-BE49-F238E27FC236}">
                <a16:creationId xmlns:a16="http://schemas.microsoft.com/office/drawing/2014/main" id="{7A8601F4-43DA-44CE-8F0C-9268468ED02C}"/>
              </a:ext>
            </a:extLst>
          </p:cNvPr>
          <p:cNvSpPr>
            <a:spLocks noGrp="1"/>
          </p:cNvSpPr>
          <p:nvPr>
            <p:ph type="body" sz="quarter" idx="9" hasCustomPrompt="1"/>
          </p:nvPr>
        </p:nvSpPr>
        <p:spPr>
          <a:xfrm>
            <a:off x="360000" y="36000"/>
            <a:ext cx="3168000" cy="205200"/>
          </a:xfrm>
        </p:spPr>
        <p:txBody>
          <a:bodyPr wrap="none">
            <a:noAutofit/>
          </a:bodyPr>
          <a:lstStyle>
            <a:lvl1pPr marL="0" indent="0">
              <a:buNone/>
              <a:defRPr sz="1400" spc="8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z="1400" dirty="0"/>
              <a:t>Text 14 pt, e.g. chapter no. &amp; chapter</a:t>
            </a:r>
          </a:p>
        </p:txBody>
      </p:sp>
    </p:spTree>
    <p:extLst>
      <p:ext uri="{BB962C8B-B14F-4D97-AF65-F5344CB8AC3E}">
        <p14:creationId xmlns:p14="http://schemas.microsoft.com/office/powerpoint/2010/main" val="934460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slide title</a:t>
            </a:r>
            <a:br>
              <a:rPr lang="en-US" dirty="0"/>
            </a:br>
            <a:r>
              <a:rPr lang="en-US" dirty="0"/>
              <a:t>(27 pt, bold, max. 2 lines)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MM/DD/YYYY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Webinar - DP1.4a/ eDP1.5a Compliance Test  with RTP Oscilloscope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86BA-F4C1-4466-B31C-C9232764D35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apter 1">
            <a:extLst>
              <a:ext uri="{FF2B5EF4-FFF2-40B4-BE49-F238E27FC236}">
                <a16:creationId xmlns:a16="http://schemas.microsoft.com/office/drawing/2014/main" id="{06E95062-3E7C-4114-A456-F57CB2DB0DA6}"/>
              </a:ext>
            </a:extLst>
          </p:cNvPr>
          <p:cNvSpPr>
            <a:spLocks noGrp="1"/>
          </p:cNvSpPr>
          <p:nvPr>
            <p:ph type="body" sz="quarter" idx="9" hasCustomPrompt="1"/>
          </p:nvPr>
        </p:nvSpPr>
        <p:spPr>
          <a:xfrm>
            <a:off x="360000" y="36000"/>
            <a:ext cx="3168000" cy="205200"/>
          </a:xfrm>
        </p:spPr>
        <p:txBody>
          <a:bodyPr wrap="none">
            <a:noAutofit/>
          </a:bodyPr>
          <a:lstStyle>
            <a:lvl1pPr marL="0" indent="0">
              <a:buNone/>
              <a:defRPr sz="1400" spc="8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z="1400" dirty="0"/>
              <a:t>Text 14 pt, e.g. chapter no. &amp; chapter</a:t>
            </a:r>
          </a:p>
        </p:txBody>
      </p:sp>
    </p:spTree>
    <p:extLst>
      <p:ext uri="{BB962C8B-B14F-4D97-AF65-F5344CB8AC3E}">
        <p14:creationId xmlns:p14="http://schemas.microsoft.com/office/powerpoint/2010/main" val="3092956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0">
          <p15:clr>
            <a:srgbClr val="A4A3A4"/>
          </p15:clr>
        </p15:guide>
        <p15:guide id="2" pos="680">
          <p15:clr>
            <a:srgbClr val="A4A3A4"/>
          </p15:clr>
        </p15:guide>
        <p15:guide id="3" pos="1043">
          <p15:clr>
            <a:srgbClr val="A4A3A4"/>
          </p15:clr>
        </p15:guide>
        <p15:guide id="4" pos="1134">
          <p15:clr>
            <a:srgbClr val="A4A3A4"/>
          </p15:clr>
        </p15:guide>
        <p15:guide id="5" pos="1497">
          <p15:clr>
            <a:srgbClr val="A4A3A4"/>
          </p15:clr>
        </p15:guide>
        <p15:guide id="6" pos="1587">
          <p15:clr>
            <a:srgbClr val="A4A3A4"/>
          </p15:clr>
        </p15:guide>
        <p15:guide id="7" pos="1950">
          <p15:clr>
            <a:srgbClr val="A4A3A4"/>
          </p15:clr>
        </p15:guide>
        <p15:guide id="8" pos="2041">
          <p15:clr>
            <a:srgbClr val="A4A3A4"/>
          </p15:clr>
        </p15:guide>
        <p15:guide id="9" pos="2404">
          <p15:clr>
            <a:srgbClr val="A4A3A4"/>
          </p15:clr>
        </p15:guide>
        <p15:guide id="10" pos="2494">
          <p15:clr>
            <a:srgbClr val="A4A3A4"/>
          </p15:clr>
        </p15:guide>
        <p15:guide id="11" pos="2857">
          <p15:clr>
            <a:srgbClr val="A4A3A4"/>
          </p15:clr>
        </p15:guide>
        <p15:guide id="12" pos="2948">
          <p15:clr>
            <a:srgbClr val="A4A3A4"/>
          </p15:clr>
        </p15:guide>
        <p15:guide id="13" pos="3311">
          <p15:clr>
            <a:srgbClr val="A4A3A4"/>
          </p15:clr>
        </p15:guide>
        <p15:guide id="14" pos="3402">
          <p15:clr>
            <a:srgbClr val="A4A3A4"/>
          </p15:clr>
        </p15:guide>
        <p15:guide id="15" pos="3764">
          <p15:clr>
            <a:srgbClr val="A4A3A4"/>
          </p15:clr>
        </p15:guide>
        <p15:guide id="16" pos="3855">
          <p15:clr>
            <a:srgbClr val="A4A3A4"/>
          </p15:clr>
        </p15:guide>
        <p15:guide id="17" pos="4218">
          <p15:clr>
            <a:srgbClr val="A4A3A4"/>
          </p15:clr>
        </p15:guide>
        <p15:guide id="18" pos="4309">
          <p15:clr>
            <a:srgbClr val="A4A3A4"/>
          </p15:clr>
        </p15:guide>
        <p15:guide id="19" pos="4671">
          <p15:clr>
            <a:srgbClr val="A4A3A4"/>
          </p15:clr>
        </p15:guide>
        <p15:guide id="20" pos="4762">
          <p15:clr>
            <a:srgbClr val="A4A3A4"/>
          </p15:clr>
        </p15:guide>
        <p15:guide id="21" pos="5125">
          <p15:clr>
            <a:srgbClr val="A4A3A4"/>
          </p15:clr>
        </p15:guide>
        <p15:guide id="22" pos="5216">
          <p15:clr>
            <a:srgbClr val="A4A3A4"/>
          </p15:clr>
        </p15:guide>
        <p15:guide id="23" orient="horz" pos="1803">
          <p15:clr>
            <a:srgbClr val="A4A3A4"/>
          </p15:clr>
        </p15:guide>
        <p15:guide id="24" orient="horz" pos="1846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aute 1">
            <a:extLst>
              <a:ext uri="{FF2B5EF4-FFF2-40B4-BE49-F238E27FC236}">
                <a16:creationId xmlns:a16="http://schemas.microsoft.com/office/drawing/2014/main" id="{13371E05-40BC-45CB-B6D8-96C90AA66DB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4798633"/>
            <a:ext cx="251805" cy="25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288000"/>
            <a:ext cx="8496000" cy="70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Enter slide title</a:t>
            </a:r>
            <a:br>
              <a:rPr lang="en-US" dirty="0"/>
            </a:br>
            <a:r>
              <a:rPr lang="en-US" dirty="0"/>
              <a:t>(27 pt, bold, max. 2 lines)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360000" y="1134000"/>
            <a:ext cx="8496000" cy="35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Enter text (15 pt) or define content via symbol in the middle. (Pictures: Please follow the shortcut in your picture folder. Use only licensed pictures!)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34000" y="4860000"/>
            <a:ext cx="826000" cy="135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>
              <a:defRPr lang="en-US" sz="1000" smtClean="0">
                <a:solidFill>
                  <a:schemeClr val="tx1"/>
                </a:solidFill>
              </a:defRPr>
            </a:lvl1pPr>
          </a:lstStyle>
          <a:p>
            <a:pPr algn="ctr"/>
            <a:r>
              <a:rPr lang="en-US"/>
              <a:t>MM/DD/YYYY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62000" y="4860000"/>
            <a:ext cx="2952000" cy="135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Webinar - DP1.4a/ eDP1.5a Compliance Test  with RTP Oscilloscope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6000" y="4860000"/>
            <a:ext cx="252000" cy="135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lang="en-US" sz="1000" smtClean="0">
                <a:solidFill>
                  <a:schemeClr val="tx1"/>
                </a:solidFill>
              </a:defRPr>
            </a:lvl1pPr>
          </a:lstStyle>
          <a:p>
            <a:fld id="{57CB76AC-E5DF-427C-ABDC-2F4FBD8E4B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S">
            <a:extLst>
              <a:ext uri="{FF2B5EF4-FFF2-40B4-BE49-F238E27FC236}">
                <a16:creationId xmlns:a16="http://schemas.microsoft.com/office/drawing/2014/main" id="{029FCEA5-63CE-4A2B-91C7-30BE6804F8A6}"/>
              </a:ext>
            </a:extLst>
          </p:cNvPr>
          <p:cNvSpPr txBox="1"/>
          <p:nvPr/>
        </p:nvSpPr>
        <p:spPr>
          <a:xfrm>
            <a:off x="918000" y="4842100"/>
            <a:ext cx="1114000" cy="153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000" dirty="0"/>
              <a:t>Rohde &amp; Schwarz</a:t>
            </a:r>
          </a:p>
        </p:txBody>
      </p:sp>
    </p:spTree>
    <p:extLst>
      <p:ext uri="{BB962C8B-B14F-4D97-AF65-F5344CB8AC3E}">
        <p14:creationId xmlns:p14="http://schemas.microsoft.com/office/powerpoint/2010/main" val="420024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7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5000"/>
        </a:lnSpc>
        <a:spcBef>
          <a:spcPts val="0"/>
        </a:spcBef>
        <a:spcAft>
          <a:spcPts val="400"/>
        </a:spcAft>
        <a:buSzPct val="90000"/>
        <a:buFont typeface="Arial" panose="020B0604020202020204" pitchFamily="34" charset="0"/>
        <a:buChar char="►"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0000" indent="-180000" algn="l" defTabSz="914400" rtl="0" eaLnBrk="1" latinLnBrk="0" hangingPunct="1">
        <a:lnSpc>
          <a:spcPct val="105000"/>
        </a:lnSpc>
        <a:spcBef>
          <a:spcPts val="0"/>
        </a:spcBef>
        <a:spcAft>
          <a:spcPts val="400"/>
        </a:spcAft>
        <a:buSzPct val="90000"/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30000" indent="-180000" algn="l" defTabSz="914400" rtl="0" eaLnBrk="1" latinLnBrk="0" hangingPunct="1">
        <a:lnSpc>
          <a:spcPct val="105000"/>
        </a:lnSpc>
        <a:spcBef>
          <a:spcPts val="0"/>
        </a:spcBef>
        <a:spcAft>
          <a:spcPts val="400"/>
        </a:spcAft>
        <a:buSzPct val="90000"/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10000" indent="-180000" algn="l" defTabSz="914400" rtl="0" eaLnBrk="1" latinLnBrk="0" hangingPunct="1">
        <a:lnSpc>
          <a:spcPct val="105000"/>
        </a:lnSpc>
        <a:spcBef>
          <a:spcPts val="0"/>
        </a:spcBef>
        <a:spcAft>
          <a:spcPts val="400"/>
        </a:spcAft>
        <a:buSzPct val="90000"/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90000" indent="-180000" algn="l" defTabSz="914400" rtl="0" eaLnBrk="1" latinLnBrk="0" hangingPunct="1">
        <a:lnSpc>
          <a:spcPct val="105000"/>
        </a:lnSpc>
        <a:spcBef>
          <a:spcPts val="0"/>
        </a:spcBef>
        <a:spcAft>
          <a:spcPts val="400"/>
        </a:spcAft>
        <a:buSzPct val="90000"/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170000" indent="-180000" algn="l" defTabSz="914400" rtl="0" eaLnBrk="1" latinLnBrk="0" hangingPunct="1">
        <a:lnSpc>
          <a:spcPct val="105000"/>
        </a:lnSpc>
        <a:spcBef>
          <a:spcPts val="0"/>
        </a:spcBef>
        <a:spcAft>
          <a:spcPts val="400"/>
        </a:spcAft>
        <a:buSzPct val="90000"/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350000" indent="-180000" algn="l" defTabSz="914400" rtl="0" eaLnBrk="1" latinLnBrk="0" hangingPunct="1">
        <a:lnSpc>
          <a:spcPct val="105000"/>
        </a:lnSpc>
        <a:spcBef>
          <a:spcPts val="0"/>
        </a:spcBef>
        <a:spcAft>
          <a:spcPts val="400"/>
        </a:spcAft>
        <a:buSzPct val="90000"/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530000" indent="-180000" algn="l" defTabSz="914400" rtl="0" eaLnBrk="1" latinLnBrk="0" hangingPunct="1">
        <a:lnSpc>
          <a:spcPct val="105000"/>
        </a:lnSpc>
        <a:spcBef>
          <a:spcPts val="0"/>
        </a:spcBef>
        <a:spcAft>
          <a:spcPts val="400"/>
        </a:spcAft>
        <a:buSzPct val="90000"/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1710000" indent="-180000" algn="l" defTabSz="914400" rtl="0" eaLnBrk="1" latinLnBrk="0" hangingPunct="1">
        <a:lnSpc>
          <a:spcPct val="105000"/>
        </a:lnSpc>
        <a:spcBef>
          <a:spcPts val="0"/>
        </a:spcBef>
        <a:spcAft>
          <a:spcPts val="400"/>
        </a:spcAft>
        <a:buSzPct val="90000"/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27">
          <p15:clr>
            <a:srgbClr val="F26B43"/>
          </p15:clr>
        </p15:guide>
        <p15:guide id="3" pos="5580">
          <p15:clr>
            <a:srgbClr val="F26B43"/>
          </p15:clr>
        </p15:guide>
        <p15:guide id="4" orient="horz" pos="181">
          <p15:clr>
            <a:srgbClr val="F26B43"/>
          </p15:clr>
        </p15:guide>
        <p15:guide id="5" orient="horz" pos="624">
          <p15:clr>
            <a:srgbClr val="F26B43"/>
          </p15:clr>
        </p15:guide>
        <p15:guide id="6" orient="horz" pos="714">
          <p15:clr>
            <a:srgbClr val="F26B43"/>
          </p15:clr>
        </p15:guide>
        <p15:guide id="7" orient="horz" pos="293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mckenzie\OneDrive%20-%20Rohde%20&amp;%20Schwarz\VESA\DP-1.4a-PHY-CTS-r1.1_revised_2020.pdf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Relationship Id="rId6" Type="http://schemas.openxmlformats.org/officeDocument/2006/relationships/hyperlink" Target="https://rohdeschwarz-my.sharepoint.com/personal/patrick_mckenzie_rsa_rohde-schwarz_com/Documents/1TD%20Documents/Scope%20configuration%20overview%20(version%201).xlsx" TargetMode="External"/><Relationship Id="rId5" Type="http://schemas.openxmlformats.org/officeDocument/2006/relationships/hyperlink" Target="https://rohdeschwarz-my.sharepoint.com/personal/patrick_mckenzie_rsa_rohde-schwarz_com/Documents/1My%20documents/RTP%20Compliance%20App%20One%20Pager%20for%20AMs.docx" TargetMode="External"/><Relationship Id="rId4" Type="http://schemas.openxmlformats.org/officeDocument/2006/relationships/hyperlink" Target="https://vesa.org/displayport-developer/certified-component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1E15D8-10AD-4E80-9A5D-F5CE61EA4EF8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r>
              <a:rPr lang="en-US" dirty="0"/>
              <a:t>Webinar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6C2C4B-408D-444C-BADE-AE76702E61B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00" y="2880000"/>
            <a:ext cx="5659800" cy="792000"/>
          </a:xfrm>
        </p:spPr>
        <p:txBody>
          <a:bodyPr/>
          <a:lstStyle/>
          <a:p>
            <a:r>
              <a:rPr lang="en-US" dirty="0"/>
              <a:t>Guido Schulze, Product Manager Oscilloscopes</a:t>
            </a:r>
          </a:p>
          <a:p>
            <a:r>
              <a:rPr lang="en-US" dirty="0"/>
              <a:t>Alessandro Cappelletti, Application Engineer Oscilloscopes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06117C-D561-460C-8F70-BD2FDAC75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648000"/>
            <a:ext cx="5126400" cy="2016000"/>
          </a:xfrm>
        </p:spPr>
        <p:txBody>
          <a:bodyPr/>
          <a:lstStyle/>
          <a:p>
            <a:r>
              <a:rPr lang="en-US" dirty="0"/>
              <a:t>Testing DP </a:t>
            </a:r>
            <a:r>
              <a:rPr lang="en-US" dirty="0" err="1"/>
              <a:t>1.4</a:t>
            </a:r>
            <a:r>
              <a:rPr lang="en-US" cap="none" dirty="0" err="1"/>
              <a:t>a</a:t>
            </a:r>
            <a:r>
              <a:rPr lang="en-US" dirty="0"/>
              <a:t> / </a:t>
            </a:r>
            <a:r>
              <a:rPr lang="en-US" cap="none" dirty="0" err="1"/>
              <a:t>e</a:t>
            </a:r>
            <a:r>
              <a:rPr lang="en-US" dirty="0" err="1"/>
              <a:t>DP</a:t>
            </a:r>
            <a:r>
              <a:rPr lang="en-US" dirty="0"/>
              <a:t> 1.5</a:t>
            </a:r>
            <a:r>
              <a:rPr lang="en-US" cap="none" dirty="0"/>
              <a:t> Sources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With Oscilloscopes 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PHY Layer Compliance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56FEE0-CFA7-4CC7-AE15-EC81B40FB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819150"/>
            <a:ext cx="3442496" cy="2243250"/>
          </a:xfrm>
          <a:prstGeom prst="rect">
            <a:avLst/>
          </a:prstGeom>
        </p:spPr>
      </p:pic>
      <p:sp>
        <p:nvSpPr>
          <p:cNvPr id="5" name="RS_Classification">
            <a:extLst>
              <a:ext uri="{FF2B5EF4-FFF2-40B4-BE49-F238E27FC236}">
                <a16:creationId xmlns:a16="http://schemas.microsoft.com/office/drawing/2014/main" id="{92289155-A766-BB1B-9A68-0B418BD399D6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en-US" sz="900" b="1" kern="100" spc="100"/>
              <a:t> </a:t>
            </a:r>
            <a:endParaRPr lang="en-US" sz="900" b="1" kern="100" spc="100" dirty="0"/>
          </a:p>
        </p:txBody>
      </p:sp>
      <p:sp>
        <p:nvSpPr>
          <p:cNvPr id="8" name="RS_Classification_Special">
            <a:extLst>
              <a:ext uri="{FF2B5EF4-FFF2-40B4-BE49-F238E27FC236}">
                <a16:creationId xmlns:a16="http://schemas.microsoft.com/office/drawing/2014/main" id="{AECA2757-9ACE-4527-AE9C-258F4DA39093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8449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7BA88-B3E9-19AE-DC5E-C1B34615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DP standards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4982B-A4B7-0893-2346-59310801B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</a:t>
            </a:r>
            <a:r>
              <a:rPr lang="en-US" dirty="0" err="1"/>
              <a:t>DP1.4a</a:t>
            </a:r>
            <a:r>
              <a:rPr lang="en-US" dirty="0"/>
              <a:t>/ </a:t>
            </a:r>
            <a:r>
              <a:rPr lang="en-US" dirty="0" err="1"/>
              <a:t>eDP1.5a</a:t>
            </a:r>
            <a:r>
              <a:rPr lang="en-US" dirty="0"/>
              <a:t>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36993-5A5E-BE4C-1421-1AFA259F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2BAACF-D405-061F-45DD-73C5BE41CA05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r>
              <a:rPr lang="en-US" dirty="0"/>
              <a:t>Technology Refresher</a:t>
            </a:r>
          </a:p>
          <a:p>
            <a:endParaRPr lang="en-US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CEF17D8-5651-E462-C183-E2D53D7B0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041832"/>
              </p:ext>
            </p:extLst>
          </p:nvPr>
        </p:nvGraphicFramePr>
        <p:xfrm>
          <a:off x="360000" y="1036800"/>
          <a:ext cx="8326800" cy="3668544"/>
        </p:xfrm>
        <a:graphic>
          <a:graphicData uri="http://schemas.openxmlformats.org/drawingml/2006/table">
            <a:tbl>
              <a:tblPr/>
              <a:tblGrid>
                <a:gridCol w="2655723">
                  <a:extLst>
                    <a:ext uri="{9D8B030D-6E8A-4147-A177-3AD203B41FA5}">
                      <a16:colId xmlns:a16="http://schemas.microsoft.com/office/drawing/2014/main" val="1302515757"/>
                    </a:ext>
                  </a:extLst>
                </a:gridCol>
                <a:gridCol w="1037392">
                  <a:extLst>
                    <a:ext uri="{9D8B030D-6E8A-4147-A177-3AD203B41FA5}">
                      <a16:colId xmlns:a16="http://schemas.microsoft.com/office/drawing/2014/main" val="2438275455"/>
                    </a:ext>
                  </a:extLst>
                </a:gridCol>
                <a:gridCol w="1327862">
                  <a:extLst>
                    <a:ext uri="{9D8B030D-6E8A-4147-A177-3AD203B41FA5}">
                      <a16:colId xmlns:a16="http://schemas.microsoft.com/office/drawing/2014/main" val="2243581928"/>
                    </a:ext>
                  </a:extLst>
                </a:gridCol>
                <a:gridCol w="995897">
                  <a:extLst>
                    <a:ext uri="{9D8B030D-6E8A-4147-A177-3AD203B41FA5}">
                      <a16:colId xmlns:a16="http://schemas.microsoft.com/office/drawing/2014/main" val="576401988"/>
                    </a:ext>
                  </a:extLst>
                </a:gridCol>
                <a:gridCol w="1314029">
                  <a:extLst>
                    <a:ext uri="{9D8B030D-6E8A-4147-A177-3AD203B41FA5}">
                      <a16:colId xmlns:a16="http://schemas.microsoft.com/office/drawing/2014/main" val="3265774370"/>
                    </a:ext>
                  </a:extLst>
                </a:gridCol>
                <a:gridCol w="995897">
                  <a:extLst>
                    <a:ext uri="{9D8B030D-6E8A-4147-A177-3AD203B41FA5}">
                      <a16:colId xmlns:a16="http://schemas.microsoft.com/office/drawing/2014/main" val="1658255802"/>
                    </a:ext>
                  </a:extLst>
                </a:gridCol>
              </a:tblGrid>
              <a:tr h="2153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Versions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1.0 to </a:t>
                      </a:r>
                      <a:r>
                        <a:rPr 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1.1a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1.2 to </a:t>
                      </a:r>
                      <a:r>
                        <a:rPr 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1.2a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1.4 to </a:t>
                      </a:r>
                      <a:r>
                        <a:rPr 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1.4a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2.0 to 2.1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272249"/>
                  </a:ext>
                </a:extLst>
              </a:tr>
              <a:tr h="521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Release Date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May 2006 (1.0)</a:t>
                      </a:r>
                      <a:b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Mar 2007 (1.1)</a:t>
                      </a:r>
                      <a:b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Jan 2008 (</a:t>
                      </a:r>
                      <a:r>
                        <a:rPr lang="en-US" sz="10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1.1a</a:t>
                      </a:r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Jan 2010 (1.2)</a:t>
                      </a:r>
                      <a:b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May 2012 (</a:t>
                      </a:r>
                      <a:r>
                        <a:rPr lang="en-US" sz="10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1.2a</a:t>
                      </a:r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Sep 2014 (1.3)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Mar 2016 (1.4)</a:t>
                      </a:r>
                      <a:b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Apr 2018 (1.4a)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Jun 2019 (2.0) Oct 2022 (2.1)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931353"/>
                  </a:ext>
                </a:extLst>
              </a:tr>
              <a:tr h="2153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Main Link Transmission Modes: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813894"/>
                  </a:ext>
                </a:extLst>
              </a:tr>
              <a:tr h="2153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RBR </a:t>
                      </a: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(1.62 Gbit/s per lane)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76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  Supported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7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250408"/>
                  </a:ext>
                </a:extLst>
              </a:tr>
              <a:tr h="2153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HBR </a:t>
                      </a: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(2.70 Gbit/s per lane)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  Supported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9632465"/>
                  </a:ext>
                </a:extLst>
              </a:tr>
              <a:tr h="2153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HBR2 </a:t>
                      </a: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(5.40 Gbit/s per lane)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    Supported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7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120674"/>
                  </a:ext>
                </a:extLst>
              </a:tr>
              <a:tr h="2153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HBR3 </a:t>
                      </a: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(8.10 Gbit/s per lane)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   Supported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780493"/>
                  </a:ext>
                </a:extLst>
              </a:tr>
              <a:tr h="2153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UHBR 10 </a:t>
                      </a: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(10.0 Gbit/s per lane)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76"/>
                    </a:solidFill>
                  </a:tcPr>
                </a:tc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Not Supported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Supported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092602"/>
                  </a:ext>
                </a:extLst>
              </a:tr>
              <a:tr h="2153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UHBR 13.5 </a:t>
                      </a: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(13.5 Gbit/s per lane)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Supported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281879"/>
                  </a:ext>
                </a:extLst>
              </a:tr>
              <a:tr h="2153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UHBR 20 </a:t>
                      </a: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(20.0 Gbit/s per lane)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76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Supported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702974"/>
                  </a:ext>
                </a:extLst>
              </a:tr>
              <a:tr h="2153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Number of Lanes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          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240965"/>
                  </a:ext>
                </a:extLst>
              </a:tr>
              <a:tr h="2153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Maximum Total Bandwidth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10.80 Gbit/s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21.60 Gbit/s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7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     32.40 Gbit/s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7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80.00 Gbit/s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458584"/>
                  </a:ext>
                </a:extLst>
              </a:tr>
              <a:tr h="2153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Maximum Total </a:t>
                      </a:r>
                      <a:r>
                        <a:rPr 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Datarate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8.64 Gbit/s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17.28 Gbit/s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     25.92 Gbit/s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77.37 Gbit/s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742605"/>
                  </a:ext>
                </a:extLst>
              </a:tr>
              <a:tr h="2153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Encoding Scheme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7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       </a:t>
                      </a:r>
                      <a:r>
                        <a:rPr lang="en-US" sz="10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8b</a:t>
                      </a:r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/10b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7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128b</a:t>
                      </a:r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en-US" sz="10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132b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999888"/>
                  </a:ext>
                </a:extLst>
              </a:tr>
              <a:tr h="347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Compression (optional)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         n/a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DSC 1.2 (DP 1.4) DSC 1.2a (DP 1.4a)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DSC 1.2a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350306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5466D1DC-B527-4A65-AEE6-5FE97E3A8A0B}"/>
              </a:ext>
            </a:extLst>
          </p:cNvPr>
          <p:cNvSpPr/>
          <p:nvPr/>
        </p:nvSpPr>
        <p:spPr>
          <a:xfrm>
            <a:off x="7696200" y="1036800"/>
            <a:ext cx="982446" cy="36685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500" dirty="0" err="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080883-DE12-4CAA-A021-2CB295F5F6D1}"/>
              </a:ext>
            </a:extLst>
          </p:cNvPr>
          <p:cNvSpPr/>
          <p:nvPr/>
        </p:nvSpPr>
        <p:spPr>
          <a:xfrm>
            <a:off x="351533" y="2853266"/>
            <a:ext cx="7420867" cy="62740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500" dirty="0" err="1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722454-BEB0-49BF-9E1D-899B158306D3}"/>
              </a:ext>
            </a:extLst>
          </p:cNvPr>
          <p:cNvGrpSpPr/>
          <p:nvPr/>
        </p:nvGrpSpPr>
        <p:grpSpPr>
          <a:xfrm>
            <a:off x="368467" y="1042338"/>
            <a:ext cx="8324720" cy="3668544"/>
            <a:chOff x="362080" y="1036799"/>
            <a:chExt cx="8324720" cy="366854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D17E54-2A56-4183-99C0-165D61D7A81B}"/>
                </a:ext>
              </a:extLst>
            </p:cNvPr>
            <p:cNvSpPr/>
            <p:nvPr/>
          </p:nvSpPr>
          <p:spPr>
            <a:xfrm>
              <a:off x="6370080" y="1036799"/>
              <a:ext cx="2316720" cy="366854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500" dirty="0" err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99EE2-D7F3-4623-BD50-43F7C1D24455}"/>
                </a:ext>
              </a:extLst>
            </p:cNvPr>
            <p:cNvSpPr/>
            <p:nvPr/>
          </p:nvSpPr>
          <p:spPr>
            <a:xfrm>
              <a:off x="362080" y="2844801"/>
              <a:ext cx="6114920" cy="6358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500" dirty="0" err="1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38AA9E-35B3-4F94-B18D-A07AB0A6EE38}"/>
              </a:ext>
            </a:extLst>
          </p:cNvPr>
          <p:cNvGrpSpPr/>
          <p:nvPr/>
        </p:nvGrpSpPr>
        <p:grpSpPr>
          <a:xfrm>
            <a:off x="360000" y="1042338"/>
            <a:ext cx="8344772" cy="3668544"/>
            <a:chOff x="351219" y="977529"/>
            <a:chExt cx="8344772" cy="366854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847A986-AE9C-42C2-A992-A47DA68D7D0B}"/>
                </a:ext>
              </a:extLst>
            </p:cNvPr>
            <p:cNvSpPr/>
            <p:nvPr/>
          </p:nvSpPr>
          <p:spPr>
            <a:xfrm>
              <a:off x="5380203" y="977529"/>
              <a:ext cx="3315788" cy="36685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500" dirty="0" err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CDC01D-A6F8-47D1-B22C-DD3995174118}"/>
                </a:ext>
              </a:extLst>
            </p:cNvPr>
            <p:cNvSpPr/>
            <p:nvPr/>
          </p:nvSpPr>
          <p:spPr>
            <a:xfrm>
              <a:off x="351219" y="2581360"/>
              <a:ext cx="5110221" cy="8539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500" dirty="0" err="1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4C4B89-736F-429F-B0DD-4A112EF28A8D}"/>
              </a:ext>
            </a:extLst>
          </p:cNvPr>
          <p:cNvGrpSpPr/>
          <p:nvPr/>
        </p:nvGrpSpPr>
        <p:grpSpPr>
          <a:xfrm>
            <a:off x="355414" y="1033460"/>
            <a:ext cx="8360123" cy="3668544"/>
            <a:chOff x="369735" y="1036796"/>
            <a:chExt cx="8360123" cy="366854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02EDE76-AD19-48F1-8B4A-0995B94EE1B7}"/>
                </a:ext>
              </a:extLst>
            </p:cNvPr>
            <p:cNvSpPr/>
            <p:nvPr/>
          </p:nvSpPr>
          <p:spPr>
            <a:xfrm>
              <a:off x="4081658" y="1036796"/>
              <a:ext cx="4648200" cy="3668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500" dirty="0" err="1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6E8243-D628-4F05-81C9-5A3877100800}"/>
                </a:ext>
              </a:extLst>
            </p:cNvPr>
            <p:cNvSpPr/>
            <p:nvPr/>
          </p:nvSpPr>
          <p:spPr>
            <a:xfrm>
              <a:off x="369735" y="2413870"/>
              <a:ext cx="3714439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500" dirty="0" err="1"/>
            </a:p>
          </p:txBody>
        </p:sp>
      </p:grpSp>
      <p:sp>
        <p:nvSpPr>
          <p:cNvPr id="8" name="RS_Classification">
            <a:extLst>
              <a:ext uri="{FF2B5EF4-FFF2-40B4-BE49-F238E27FC236}">
                <a16:creationId xmlns:a16="http://schemas.microsoft.com/office/drawing/2014/main" id="{0CC8EF3A-3923-48CC-3AB3-0A03922586CA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en-US" sz="900" b="1" kern="100" spc="100"/>
              <a:t> </a:t>
            </a:r>
            <a:endParaRPr lang="en-US" sz="900" b="1" kern="100" spc="100" dirty="0"/>
          </a:p>
        </p:txBody>
      </p:sp>
      <p:sp>
        <p:nvSpPr>
          <p:cNvPr id="4" name="RS_Classification_Special">
            <a:extLst>
              <a:ext uri="{FF2B5EF4-FFF2-40B4-BE49-F238E27FC236}">
                <a16:creationId xmlns:a16="http://schemas.microsoft.com/office/drawing/2014/main" id="{A21515A4-77FB-481F-A170-DB2B3D593CA9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42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7BA88-B3E9-19AE-DC5E-C1B346151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88000"/>
            <a:ext cx="8496000" cy="702000"/>
          </a:xfrm>
        </p:spPr>
        <p:txBody>
          <a:bodyPr/>
          <a:lstStyle/>
          <a:p>
            <a:r>
              <a:rPr lang="en-US" dirty="0"/>
              <a:t>DisplayPort “Alt Mode”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A4686-6D0B-73E2-80E5-FC1A2B973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134000"/>
            <a:ext cx="4263793" cy="3528000"/>
          </a:xfrm>
        </p:spPr>
        <p:txBody>
          <a:bodyPr/>
          <a:lstStyle/>
          <a:p>
            <a:r>
              <a:rPr lang="en-US" dirty="0"/>
              <a:t>DisplayPort on Type-C Connectors by USB Type-C “Alternative Mode”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DP Alt Mode can transmit DP1.4a and DP2.0/2.1 Data Rates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DP Alt Mode may use all four of the Type-C high-speed differential pairs 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4982B-A4B7-0893-2346-59310801B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</a:t>
            </a:r>
            <a:r>
              <a:rPr lang="en-US" dirty="0" err="1"/>
              <a:t>DP1.4a</a:t>
            </a:r>
            <a:r>
              <a:rPr lang="en-US" dirty="0"/>
              <a:t>/ </a:t>
            </a:r>
            <a:r>
              <a:rPr lang="en-US" dirty="0" err="1"/>
              <a:t>eDP1.5a</a:t>
            </a:r>
            <a:r>
              <a:rPr lang="en-US" dirty="0"/>
              <a:t>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36993-5A5E-BE4C-1421-1AFA259F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2BAACF-D405-061F-45DD-73C5BE41CA05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r>
              <a:rPr lang="en-US" dirty="0"/>
              <a:t>Technology Refresher</a:t>
            </a:r>
          </a:p>
          <a:p>
            <a:endParaRPr lang="en-US" dirty="0"/>
          </a:p>
        </p:txBody>
      </p:sp>
      <p:pic>
        <p:nvPicPr>
          <p:cNvPr id="1026" name="Picture 2" descr="https://www.vesa.org/wp-content/uploads/2014/09/DisplayPortAltMode.jpg">
            <a:extLst>
              <a:ext uri="{FF2B5EF4-FFF2-40B4-BE49-F238E27FC236}">
                <a16:creationId xmlns:a16="http://schemas.microsoft.com/office/drawing/2014/main" id="{BE3B9BD8-B914-406D-9537-223D1648E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990000"/>
            <a:ext cx="2817150" cy="28171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4F4D64-4FC6-4691-8DC6-20C7745BA183}"/>
              </a:ext>
            </a:extLst>
          </p:cNvPr>
          <p:cNvSpPr txBox="1"/>
          <p:nvPr/>
        </p:nvSpPr>
        <p:spPr>
          <a:xfrm>
            <a:off x="7407627" y="3907279"/>
            <a:ext cx="11689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Vesa.org</a:t>
            </a:r>
          </a:p>
        </p:txBody>
      </p:sp>
      <p:sp>
        <p:nvSpPr>
          <p:cNvPr id="8" name="RS_Classification">
            <a:extLst>
              <a:ext uri="{FF2B5EF4-FFF2-40B4-BE49-F238E27FC236}">
                <a16:creationId xmlns:a16="http://schemas.microsoft.com/office/drawing/2014/main" id="{0CC8EF3A-3923-48CC-3AB3-0A03922586CA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en-US" sz="900" b="1" kern="100" spc="100"/>
              <a:t> </a:t>
            </a:r>
            <a:endParaRPr lang="en-US" sz="900" b="1" kern="100" spc="100" dirty="0"/>
          </a:p>
        </p:txBody>
      </p:sp>
      <p:sp>
        <p:nvSpPr>
          <p:cNvPr id="9" name="RS_Classification_Special">
            <a:extLst>
              <a:ext uri="{FF2B5EF4-FFF2-40B4-BE49-F238E27FC236}">
                <a16:creationId xmlns:a16="http://schemas.microsoft.com/office/drawing/2014/main" id="{C4BC7AB1-83EB-40D6-958B-2ADD815D5151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2052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BE8EA-CB0D-4C18-899F-B11FCE286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</a:t>
            </a:r>
            <a:r>
              <a:rPr lang="en-US" dirty="0" err="1"/>
              <a:t>DisplayPORT</a:t>
            </a:r>
            <a:r>
              <a:rPr lang="en-US" dirty="0"/>
              <a:t> (</a:t>
            </a:r>
            <a:r>
              <a:rPr lang="en-US" cap="none" dirty="0" err="1"/>
              <a:t>e</a:t>
            </a:r>
            <a:r>
              <a:rPr lang="en-US" dirty="0" err="1"/>
              <a:t>DP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A2964-C7D3-4954-B2A0-1FD61E28E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Standardized set of </a:t>
            </a:r>
            <a:r>
              <a:rPr lang="en-US" i="1" dirty="0"/>
              <a:t>DisplayPort</a:t>
            </a:r>
            <a:r>
              <a:rPr lang="en-US" dirty="0"/>
              <a:t>™ interface features for embedded display application. </a:t>
            </a:r>
          </a:p>
          <a:p>
            <a:pPr lvl="1"/>
            <a:r>
              <a:rPr lang="en-US" dirty="0"/>
              <a:t>electrical transport for video and auxiliary data between the system host and display panel</a:t>
            </a:r>
          </a:p>
          <a:p>
            <a:pPr lvl="1"/>
            <a:r>
              <a:rPr lang="en-US" sz="1600" dirty="0" err="1">
                <a:cs typeface="Arial" panose="020B0604020202020204" pitchFamily="34" charset="0"/>
              </a:rPr>
              <a:t>eDP</a:t>
            </a:r>
            <a:r>
              <a:rPr lang="en-US" sz="1600" dirty="0">
                <a:cs typeface="Arial" panose="020B0604020202020204" pitchFamily="34" charset="0"/>
              </a:rPr>
              <a:t> does </a:t>
            </a:r>
            <a:r>
              <a:rPr lang="en-US" sz="1600" b="1" dirty="0">
                <a:cs typeface="Arial" panose="020B0604020202020204" pitchFamily="34" charset="0"/>
              </a:rPr>
              <a:t>not </a:t>
            </a:r>
            <a:r>
              <a:rPr lang="en-US" sz="1600" dirty="0">
                <a:cs typeface="Arial" panose="020B0604020202020204" pitchFamily="34" charset="0"/>
              </a:rPr>
              <a:t>mandate universal interoperability between all </a:t>
            </a:r>
            <a:r>
              <a:rPr lang="en-US" sz="1600" dirty="0" err="1">
                <a:cs typeface="Arial" panose="020B0604020202020204" pitchFamily="34" charset="0"/>
              </a:rPr>
              <a:t>eDP</a:t>
            </a:r>
            <a:r>
              <a:rPr lang="en-US" sz="1600" dirty="0">
                <a:cs typeface="Arial" panose="020B0604020202020204" pitchFamily="34" charset="0"/>
              </a:rPr>
              <a:t> Source and Sink devices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Typical applications:</a:t>
            </a:r>
          </a:p>
          <a:p>
            <a:pPr lvl="1"/>
            <a:r>
              <a:rPr lang="en-US" dirty="0"/>
              <a:t>laptops, tablets, smart phones, and </a:t>
            </a:r>
          </a:p>
          <a:p>
            <a:pPr lvl="1"/>
            <a:r>
              <a:rPr lang="en-US" dirty="0"/>
              <a:t>systems that incorporate its display </a:t>
            </a:r>
            <a:br>
              <a:rPr lang="en-US" dirty="0"/>
            </a:br>
            <a:r>
              <a:rPr lang="en-US" dirty="0"/>
              <a:t>panel with a video or graphics processor</a:t>
            </a:r>
          </a:p>
          <a:p>
            <a:pPr>
              <a:spcBef>
                <a:spcPts val="600"/>
              </a:spcBef>
            </a:pPr>
            <a:r>
              <a:rPr lang="en-US" sz="1600" dirty="0" err="1">
                <a:cs typeface="Arial" panose="020B0604020202020204" pitchFamily="34" charset="0"/>
              </a:rPr>
              <a:t>eDP</a:t>
            </a:r>
            <a:r>
              <a:rPr lang="en-US" sz="1600" dirty="0">
                <a:cs typeface="Arial" panose="020B0604020202020204" pitchFamily="34" charset="0"/>
              </a:rPr>
              <a:t> interconnect:</a:t>
            </a:r>
          </a:p>
          <a:p>
            <a:pPr lvl="1"/>
            <a:r>
              <a:rPr lang="en-US" dirty="0"/>
              <a:t>20- or 30-pin connector: 1- and 2-lane </a:t>
            </a:r>
          </a:p>
          <a:p>
            <a:pPr lvl="1"/>
            <a:r>
              <a:rPr lang="en-US" dirty="0"/>
              <a:t>40-pin connector will be used for 4-lane </a:t>
            </a:r>
            <a:br>
              <a:rPr lang="en-US" dirty="0"/>
            </a:br>
            <a:r>
              <a:rPr lang="en-US" dirty="0"/>
              <a:t>implementations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C6137-B78C-43B9-8459-106D81673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</a:t>
            </a:r>
            <a:r>
              <a:rPr lang="en-US" dirty="0" err="1"/>
              <a:t>DP1.4a</a:t>
            </a:r>
            <a:r>
              <a:rPr lang="en-US" dirty="0"/>
              <a:t>/ </a:t>
            </a:r>
            <a:r>
              <a:rPr lang="en-US" dirty="0" err="1"/>
              <a:t>eDP1.5a</a:t>
            </a:r>
            <a:r>
              <a:rPr lang="en-US" dirty="0"/>
              <a:t>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21AFE-46F9-4EBC-84D6-C68186591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3B4FA1-A15B-4AAB-A40D-FD592980DF95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r>
              <a:rPr lang="en-US" dirty="0"/>
              <a:t>Technology Refresher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2AE281-50F6-4924-AC53-FF4A0462A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190750"/>
            <a:ext cx="4583225" cy="2207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BB4FCE-0CDD-46C2-95CF-09A225275FAE}"/>
              </a:ext>
            </a:extLst>
          </p:cNvPr>
          <p:cNvSpPr txBox="1"/>
          <p:nvPr/>
        </p:nvSpPr>
        <p:spPr>
          <a:xfrm>
            <a:off x="4419600" y="4406338"/>
            <a:ext cx="24368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 err="1"/>
              <a:t>eDP</a:t>
            </a:r>
            <a:r>
              <a:rPr lang="en-US" sz="1000" dirty="0"/>
              <a:t> Standard </a:t>
            </a:r>
            <a:r>
              <a:rPr lang="en-US" sz="1000" dirty="0" err="1"/>
              <a:t>v1.5a</a:t>
            </a:r>
            <a:r>
              <a:rPr lang="en-US" sz="1000" dirty="0"/>
              <a:t> (Vesa.org)</a:t>
            </a:r>
          </a:p>
        </p:txBody>
      </p:sp>
      <p:sp>
        <p:nvSpPr>
          <p:cNvPr id="4" name="RS_Classification">
            <a:extLst>
              <a:ext uri="{FF2B5EF4-FFF2-40B4-BE49-F238E27FC236}">
                <a16:creationId xmlns:a16="http://schemas.microsoft.com/office/drawing/2014/main" id="{3678B8D7-A314-3D3A-7E75-19F65CCB36F5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de-DE" sz="900" b="1" kern="100" spc="100"/>
              <a:t> </a:t>
            </a:r>
            <a:endParaRPr lang="de-DE" sz="900" b="1" kern="100" spc="100" dirty="0" err="1"/>
          </a:p>
        </p:txBody>
      </p:sp>
      <p:sp>
        <p:nvSpPr>
          <p:cNvPr id="11" name="RS_Classification_Special">
            <a:extLst>
              <a:ext uri="{FF2B5EF4-FFF2-40B4-BE49-F238E27FC236}">
                <a16:creationId xmlns:a16="http://schemas.microsoft.com/office/drawing/2014/main" id="{DC8D6593-41C0-4013-85E8-C76901647FDA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584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32F3F5-82BF-426E-840F-BE721E1EDE94}"/>
              </a:ext>
            </a:extLst>
          </p:cNvPr>
          <p:cNvSpPr>
            <a:spLocks noGrp="1"/>
          </p:cNvSpPr>
          <p:nvPr>
            <p:ph type="pic" sz="quarter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E7F87DC-62DC-4230-A66F-0351966CE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PHY Compliance Testing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747164-EB38-44CE-A7EB-E1359957A0EC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S_Classification">
            <a:extLst>
              <a:ext uri="{FF2B5EF4-FFF2-40B4-BE49-F238E27FC236}">
                <a16:creationId xmlns:a16="http://schemas.microsoft.com/office/drawing/2014/main" id="{6A968705-72A8-3DE5-631B-F582577174F5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de-DE" sz="900" b="1" kern="100" spc="100"/>
              <a:t> </a:t>
            </a:r>
            <a:endParaRPr lang="de-DE" sz="900" b="1" kern="100" spc="100" dirty="0" err="1"/>
          </a:p>
        </p:txBody>
      </p:sp>
      <p:sp>
        <p:nvSpPr>
          <p:cNvPr id="4" name="RS_Classification_Special">
            <a:extLst>
              <a:ext uri="{FF2B5EF4-FFF2-40B4-BE49-F238E27FC236}">
                <a16:creationId xmlns:a16="http://schemas.microsoft.com/office/drawing/2014/main" id="{28D3994D-99E8-43E3-8FCC-7670C8C33AD3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4433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A01B6A-64F2-4E60-B00C-584138B13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Compliance Test Specifications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Physical Layer: HBR / </a:t>
            </a:r>
            <a:r>
              <a:rPr lang="en-US" dirty="0" err="1">
                <a:solidFill>
                  <a:schemeClr val="tx1"/>
                </a:solidFill>
              </a:rPr>
              <a:t>HBR2</a:t>
            </a:r>
            <a:r>
              <a:rPr lang="en-US" dirty="0">
                <a:solidFill>
                  <a:schemeClr val="tx1"/>
                </a:solidFill>
              </a:rPr>
              <a:t> / </a:t>
            </a:r>
            <a:r>
              <a:rPr lang="en-US" dirty="0" err="1">
                <a:solidFill>
                  <a:schemeClr val="tx1"/>
                </a:solidFill>
              </a:rPr>
              <a:t>HBR3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1C48FD-4355-4652-B54B-7BA0FD540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134000"/>
            <a:ext cx="2778311" cy="3528000"/>
          </a:xfrm>
        </p:spPr>
        <p:txBody>
          <a:bodyPr/>
          <a:lstStyle/>
          <a:p>
            <a:r>
              <a:rPr lang="en-US" dirty="0"/>
              <a:t>Related to the DP Standard Versions there exist Compliance Test Specifications for the Physical layer (PHY CTS)</a:t>
            </a:r>
          </a:p>
          <a:p>
            <a:pPr lvl="1"/>
            <a:r>
              <a:rPr lang="en-US" dirty="0"/>
              <a:t>DP </a:t>
            </a:r>
            <a:r>
              <a:rPr lang="en-US" dirty="0" err="1"/>
              <a:t>v1.4a</a:t>
            </a:r>
            <a:r>
              <a:rPr lang="en-US" dirty="0"/>
              <a:t> Standard / CTS</a:t>
            </a:r>
          </a:p>
          <a:p>
            <a:endParaRPr lang="en-US" dirty="0"/>
          </a:p>
          <a:p>
            <a:pPr marL="270000" lvl="1" indent="0">
              <a:buNone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1CB83B-860C-4EF4-953C-3910CE787866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r>
              <a:rPr lang="en-US" dirty="0"/>
              <a:t>Source PHY Compliance Testing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938029-41F6-4AFE-9936-86578E500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134000"/>
            <a:ext cx="1879585" cy="243546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96B36CC-DCFC-4FE9-9A87-25C7C5817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</a:t>
            </a:r>
            <a:r>
              <a:rPr lang="en-US" dirty="0" err="1"/>
              <a:t>DP1.4a</a:t>
            </a:r>
            <a:r>
              <a:rPr lang="en-US" dirty="0"/>
              <a:t>/ </a:t>
            </a:r>
            <a:r>
              <a:rPr lang="en-US" dirty="0" err="1"/>
              <a:t>eDP1.5a</a:t>
            </a:r>
            <a:r>
              <a:rPr lang="en-US" dirty="0"/>
              <a:t>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BCAD7A8-4F28-48C9-A6DF-58EBC24FD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14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1B8008-E069-4055-9A6C-88852599B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144628"/>
            <a:ext cx="1882201" cy="243546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C180F5-725F-4A64-A99A-C245B857E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2379612"/>
            <a:ext cx="1882200" cy="242942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868258-8DA6-4066-B0AD-9D3283FAB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2991" y="2339076"/>
            <a:ext cx="1882200" cy="244504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RS_Classification">
            <a:extLst>
              <a:ext uri="{FF2B5EF4-FFF2-40B4-BE49-F238E27FC236}">
                <a16:creationId xmlns:a16="http://schemas.microsoft.com/office/drawing/2014/main" id="{4B8318FB-BB44-DA69-C272-D06844D3A7FC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de-DE" sz="900" b="1" kern="100" spc="100"/>
              <a:t> </a:t>
            </a:r>
            <a:endParaRPr lang="de-DE" sz="900" b="1" kern="100" spc="100" dirty="0" err="1"/>
          </a:p>
        </p:txBody>
      </p:sp>
      <p:sp>
        <p:nvSpPr>
          <p:cNvPr id="4" name="RS_Classification_Special">
            <a:extLst>
              <a:ext uri="{FF2B5EF4-FFF2-40B4-BE49-F238E27FC236}">
                <a16:creationId xmlns:a16="http://schemas.microsoft.com/office/drawing/2014/main" id="{0D19F1FA-4D42-4CBB-8A77-97828F3B1353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148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7BA88-B3E9-19AE-DC5E-C1B34615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 tests for DP Device Types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PHY CTS </a:t>
            </a:r>
            <a:r>
              <a:rPr lang="en-US" dirty="0" err="1">
                <a:solidFill>
                  <a:schemeClr val="tx1"/>
                </a:solidFill>
              </a:rPr>
              <a:t>1.4</a:t>
            </a:r>
            <a:r>
              <a:rPr lang="en-US" cap="none" dirty="0" err="1">
                <a:solidFill>
                  <a:schemeClr val="tx1"/>
                </a:solidFill>
              </a:rPr>
              <a:t>a</a:t>
            </a:r>
            <a:endParaRPr lang="en-US" cap="none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A4686-6D0B-73E2-80E5-FC1A2B973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134000"/>
            <a:ext cx="3907200" cy="3528000"/>
          </a:xfrm>
        </p:spPr>
        <p:txBody>
          <a:bodyPr/>
          <a:lstStyle/>
          <a:p>
            <a:r>
              <a:rPr lang="en-US" dirty="0"/>
              <a:t>Source devices (section 3): </a:t>
            </a:r>
          </a:p>
          <a:p>
            <a:pPr lvl="1"/>
            <a:r>
              <a:rPr lang="en-US" dirty="0"/>
              <a:t>Laptop output, graphics card</a:t>
            </a:r>
          </a:p>
          <a:p>
            <a:pPr>
              <a:spcBef>
                <a:spcPts val="600"/>
              </a:spcBef>
            </a:pPr>
            <a:r>
              <a:rPr lang="en-US" dirty="0"/>
              <a:t>Sink devices (section 4): </a:t>
            </a:r>
          </a:p>
          <a:p>
            <a:pPr lvl="1"/>
            <a:r>
              <a:rPr lang="en-US" dirty="0"/>
              <a:t>Monitor</a:t>
            </a:r>
          </a:p>
          <a:p>
            <a:pPr>
              <a:spcBef>
                <a:spcPts val="600"/>
              </a:spcBef>
            </a:pPr>
            <a:r>
              <a:rPr lang="en-US" dirty="0"/>
              <a:t>Cable (section 5/6): </a:t>
            </a:r>
          </a:p>
          <a:p>
            <a:pPr lvl="1"/>
            <a:r>
              <a:rPr lang="en-US" dirty="0"/>
              <a:t>Cables that go from a source to a sink device </a:t>
            </a:r>
          </a:p>
          <a:p>
            <a:pPr>
              <a:spcBef>
                <a:spcPts val="600"/>
              </a:spcBef>
            </a:pPr>
            <a:r>
              <a:rPr lang="en-US" dirty="0"/>
              <a:t>Hybrid devices (section 7):  </a:t>
            </a:r>
          </a:p>
          <a:p>
            <a:pPr lvl="1"/>
            <a:r>
              <a:rPr lang="en-US" dirty="0"/>
              <a:t>Branch device like converter, switch or repeater device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4982B-A4B7-0893-2346-59310801B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</a:t>
            </a:r>
            <a:r>
              <a:rPr lang="en-US" dirty="0" err="1"/>
              <a:t>DP1.4a</a:t>
            </a:r>
            <a:r>
              <a:rPr lang="en-US" dirty="0"/>
              <a:t>/ </a:t>
            </a:r>
            <a:r>
              <a:rPr lang="en-US" dirty="0" err="1"/>
              <a:t>eDP1.5a</a:t>
            </a:r>
            <a:r>
              <a:rPr lang="en-US" dirty="0"/>
              <a:t>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36993-5A5E-BE4C-1421-1AFA259F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2BAACF-D405-061F-45DD-73C5BE41CA05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r>
              <a:rPr lang="en-US" dirty="0"/>
              <a:t>Source PHY Compliance Testing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9A5AB3-5E15-9624-9DBA-46F9D365CC30}"/>
              </a:ext>
            </a:extLst>
          </p:cNvPr>
          <p:cNvSpPr txBox="1"/>
          <p:nvPr/>
        </p:nvSpPr>
        <p:spPr>
          <a:xfrm>
            <a:off x="4648200" y="1276350"/>
            <a:ext cx="4207800" cy="24622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100" b="1" dirty="0"/>
              <a:t>Table of Contents of the PHY CTS:</a:t>
            </a:r>
          </a:p>
          <a:p>
            <a:endParaRPr lang="en-US" sz="1100" dirty="0"/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Section 1- Introduction</a:t>
            </a: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Section 2- Test Process Mandates</a:t>
            </a:r>
          </a:p>
          <a:p>
            <a:r>
              <a:rPr lang="en-US" sz="1100" dirty="0"/>
              <a:t>Section 3- DP Source Device Compliance Tests</a:t>
            </a:r>
          </a:p>
          <a:p>
            <a:r>
              <a:rPr lang="en-US" sz="1100" dirty="0"/>
              <a:t>Section 4- DP Sink Device Compliance Tests</a:t>
            </a:r>
          </a:p>
          <a:p>
            <a:r>
              <a:rPr lang="en-US" sz="1100" dirty="0"/>
              <a:t>Section 5- DP Passive HBR3 8K Cable Compliance Tests for    </a:t>
            </a:r>
            <a:br>
              <a:rPr lang="en-US" sz="1100" dirty="0"/>
            </a:br>
            <a:r>
              <a:rPr lang="en-US" sz="1100" dirty="0"/>
              <a:t>                  DP-to-DP Cables</a:t>
            </a:r>
          </a:p>
          <a:p>
            <a:r>
              <a:rPr lang="en-US" sz="1100" dirty="0"/>
              <a:t>Section 6- Passive HBR2/HBR/RBR Cable Compliance Tests</a:t>
            </a:r>
          </a:p>
          <a:p>
            <a:r>
              <a:rPr lang="en-US" sz="1100" dirty="0"/>
              <a:t>Section 7- Hybrid Device Compliance Tests</a:t>
            </a:r>
          </a:p>
          <a:p>
            <a:r>
              <a:rPr lang="en-US" sz="1100" dirty="0"/>
              <a:t>Section 8- Tethered Devices</a:t>
            </a: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Section 9- Common Tests</a:t>
            </a: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Appendix A- Compliance EYE Pattern</a:t>
            </a: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Appendix B- Main Contributor History</a:t>
            </a:r>
          </a:p>
        </p:txBody>
      </p:sp>
      <p:sp>
        <p:nvSpPr>
          <p:cNvPr id="8" name="RS_Classification">
            <a:extLst>
              <a:ext uri="{FF2B5EF4-FFF2-40B4-BE49-F238E27FC236}">
                <a16:creationId xmlns:a16="http://schemas.microsoft.com/office/drawing/2014/main" id="{0CC8EF3A-3923-48CC-3AB3-0A03922586CA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en-US" sz="900" b="1" kern="100" spc="100"/>
              <a:t> </a:t>
            </a:r>
            <a:endParaRPr lang="en-US" sz="900" b="1" kern="100" spc="100" dirty="0"/>
          </a:p>
        </p:txBody>
      </p:sp>
      <p:sp>
        <p:nvSpPr>
          <p:cNvPr id="9" name="RS_Classification_Special">
            <a:extLst>
              <a:ext uri="{FF2B5EF4-FFF2-40B4-BE49-F238E27FC236}">
                <a16:creationId xmlns:a16="http://schemas.microsoft.com/office/drawing/2014/main" id="{BF675993-F9B9-4B0F-AA18-64A64D13CF90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4667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7BA88-B3E9-19AE-DC5E-C1B34615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tests for </a:t>
            </a:r>
            <a:r>
              <a:rPr lang="en-US" dirty="0" err="1"/>
              <a:t>DP1.4</a:t>
            </a:r>
            <a:r>
              <a:rPr lang="en-US" cap="none" dirty="0" err="1"/>
              <a:t>a</a:t>
            </a:r>
            <a:r>
              <a:rPr lang="en-US" dirty="0"/>
              <a:t> &amp; </a:t>
            </a:r>
            <a:r>
              <a:rPr lang="en-US" cap="none" dirty="0" err="1"/>
              <a:t>e</a:t>
            </a:r>
            <a:r>
              <a:rPr lang="en-US" dirty="0" err="1"/>
              <a:t>DP1.5</a:t>
            </a:r>
            <a:endParaRPr lang="en-US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A4686-6D0B-73E2-80E5-FC1A2B973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252091"/>
            <a:ext cx="4018412" cy="3528000"/>
          </a:xfrm>
        </p:spPr>
        <p:txBody>
          <a:bodyPr/>
          <a:lstStyle/>
          <a:p>
            <a:r>
              <a:rPr lang="en-US" sz="1300" dirty="0"/>
              <a:t>3.1 Eye-diagram Testing</a:t>
            </a:r>
          </a:p>
          <a:p>
            <a:r>
              <a:rPr lang="en-US" sz="1300" dirty="0"/>
              <a:t>3.2 Non Pre-Emphasis Level Verification Testing</a:t>
            </a:r>
          </a:p>
          <a:p>
            <a:r>
              <a:rPr lang="en-US" sz="1300" dirty="0"/>
              <a:t>3.3 HBR/RBR Pre-Emphasis Level Verification and Maximum Differential Peak-to-Peak Voltage Test</a:t>
            </a:r>
          </a:p>
          <a:p>
            <a:r>
              <a:rPr lang="en-US" sz="1300" dirty="0"/>
              <a:t>3.4 HBR3/HBR2 Pre-Emphasis Level and Equalization Verification Testing</a:t>
            </a:r>
          </a:p>
          <a:p>
            <a:r>
              <a:rPr lang="en-US" sz="1300" dirty="0"/>
              <a:t>3.5 HBR3/HBR2 VTX_DIFFP-</a:t>
            </a:r>
            <a:r>
              <a:rPr lang="en-US" sz="1300" dirty="0" err="1"/>
              <a:t>P_Max</a:t>
            </a:r>
            <a:r>
              <a:rPr lang="en-US" sz="1300" dirty="0"/>
              <a:t> Test</a:t>
            </a:r>
          </a:p>
          <a:p>
            <a:r>
              <a:rPr lang="en-US" sz="1300" dirty="0"/>
              <a:t>3.6 Inter Pair Skew Test (Informative)</a:t>
            </a:r>
          </a:p>
          <a:p>
            <a:r>
              <a:rPr lang="en-US" sz="1300" dirty="0"/>
              <a:t>3.7 Intra-Pair Skew Test (Informative)</a:t>
            </a:r>
          </a:p>
          <a:p>
            <a:r>
              <a:rPr lang="en-US" sz="1300" dirty="0"/>
              <a:t>3.8 AC Common Mode Noise Test (Informative)</a:t>
            </a:r>
          </a:p>
          <a:p>
            <a:r>
              <a:rPr lang="en-US" sz="1300" dirty="0"/>
              <a:t>3.8.1 HBR3 AC Common Mode Noise (Informative)</a:t>
            </a:r>
          </a:p>
          <a:p>
            <a:r>
              <a:rPr lang="en-US" sz="1300" dirty="0"/>
              <a:t>3.8.2 HBR2/HBR/RBR AC Common Mode Noise (Informative)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4982B-A4B7-0893-2346-59310801B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</a:t>
            </a:r>
            <a:r>
              <a:rPr lang="en-US" dirty="0" err="1"/>
              <a:t>DP1.4a</a:t>
            </a:r>
            <a:r>
              <a:rPr lang="en-US" dirty="0"/>
              <a:t>/ </a:t>
            </a:r>
            <a:r>
              <a:rPr lang="en-US" dirty="0" err="1"/>
              <a:t>eDP1.5a</a:t>
            </a:r>
            <a:r>
              <a:rPr lang="en-US" dirty="0"/>
              <a:t>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36993-5A5E-BE4C-1421-1AFA259F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2BAACF-D405-061F-45DD-73C5BE41CA05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r>
              <a:rPr lang="en-US" dirty="0"/>
              <a:t>Source PHY Compliance Testing</a:t>
            </a:r>
          </a:p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8F3526-345B-B94F-0DE6-39DF181E115E}"/>
              </a:ext>
            </a:extLst>
          </p:cNvPr>
          <p:cNvSpPr txBox="1">
            <a:spLocks/>
          </p:cNvSpPr>
          <p:nvPr/>
        </p:nvSpPr>
        <p:spPr>
          <a:xfrm>
            <a:off x="4765588" y="1253550"/>
            <a:ext cx="4302211" cy="35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25200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SzPct val="90000"/>
              <a:buFont typeface="Arial" panose="020B0604020202020204" pitchFamily="34" charset="0"/>
              <a:buChar char="►"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000" indent="-18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SzPct val="9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000" indent="-18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SzPct val="9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18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SzPct val="9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000" indent="-18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SzPct val="9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70000" indent="-18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SzPct val="9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0000" indent="-18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SzPct val="9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0000" indent="-18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SzPct val="9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10000" indent="-18000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SzPct val="9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dirty="0"/>
              <a:t>3.9 Non ISI Jitter Measurements</a:t>
            </a:r>
          </a:p>
          <a:p>
            <a:r>
              <a:rPr lang="en-US" sz="1300" dirty="0"/>
              <a:t>3.10 HBR3 TX Differential RL Test (Informative)</a:t>
            </a:r>
          </a:p>
          <a:p>
            <a:r>
              <a:rPr lang="en-US" sz="1300" dirty="0"/>
              <a:t>3.11 TJ/RJ/DJ Measurement Tests</a:t>
            </a:r>
          </a:p>
          <a:p>
            <a:r>
              <a:rPr lang="en-US" sz="1300" dirty="0"/>
              <a:t>3.11.1 TJ/DJ Measurement Test</a:t>
            </a:r>
          </a:p>
          <a:p>
            <a:r>
              <a:rPr lang="en-US" sz="1300" dirty="0"/>
              <a:t>3.11.2 HBR3 TJ/Non-ISI Jitter Measurement Test</a:t>
            </a:r>
          </a:p>
          <a:p>
            <a:r>
              <a:rPr lang="en-US" sz="1300" dirty="0"/>
              <a:t>3.11.3 HBR2 D10.2 TJ/RJ/DJ Measurement Test</a:t>
            </a:r>
          </a:p>
          <a:p>
            <a:r>
              <a:rPr lang="en-US" sz="1300" dirty="0"/>
              <a:t>3.12 Main-Link Frequency Compliance Test</a:t>
            </a:r>
          </a:p>
          <a:p>
            <a:r>
              <a:rPr lang="en-US" sz="1300" dirty="0"/>
              <a:t>3.13 Spread-spectrum Modulation Frequency Test</a:t>
            </a:r>
          </a:p>
          <a:p>
            <a:r>
              <a:rPr lang="en-US" sz="1300" dirty="0"/>
              <a:t>3.14 Spread-spectrum Modulation Deviation Test</a:t>
            </a:r>
          </a:p>
          <a:p>
            <a:r>
              <a:rPr lang="en-US" sz="1300" dirty="0"/>
              <a:t>3.15 </a:t>
            </a:r>
            <a:r>
              <a:rPr lang="en-US" sz="1300" dirty="0" err="1"/>
              <a:t>dF</a:t>
            </a:r>
            <a:r>
              <a:rPr lang="en-US" sz="1300" dirty="0"/>
              <a:t>/dT Spread-spectrum Deviation High-frequency Variation Test (Informative)</a:t>
            </a:r>
          </a:p>
        </p:txBody>
      </p:sp>
      <p:sp>
        <p:nvSpPr>
          <p:cNvPr id="8" name="RS_Classification">
            <a:extLst>
              <a:ext uri="{FF2B5EF4-FFF2-40B4-BE49-F238E27FC236}">
                <a16:creationId xmlns:a16="http://schemas.microsoft.com/office/drawing/2014/main" id="{0CC8EF3A-3923-48CC-3AB3-0A03922586CA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en-US" sz="900" b="1" kern="100" spc="100"/>
              <a:t> </a:t>
            </a:r>
            <a:endParaRPr lang="en-US" sz="900" b="1" kern="100" spc="100" dirty="0"/>
          </a:p>
        </p:txBody>
      </p:sp>
      <p:sp>
        <p:nvSpPr>
          <p:cNvPr id="10" name="RS_Classification_Special">
            <a:extLst>
              <a:ext uri="{FF2B5EF4-FFF2-40B4-BE49-F238E27FC236}">
                <a16:creationId xmlns:a16="http://schemas.microsoft.com/office/drawing/2014/main" id="{8D287296-533E-4D6D-BA1E-AA54D09096D1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027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60391E-74A7-4341-9334-A28295142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153" y="2660180"/>
            <a:ext cx="5486400" cy="20182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B4E813-4CF1-4FD0-8EED-34EF45D88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EYE diagram Testing (3.1)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C99CD-D757-4A23-80E0-D3D33BE47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Visual tool for assessing interoperability</a:t>
            </a:r>
          </a:p>
          <a:p>
            <a:r>
              <a:rPr lang="en-US" b="1" dirty="0"/>
              <a:t>Providing an intuitive understanding of design margin</a:t>
            </a:r>
          </a:p>
          <a:p>
            <a:r>
              <a:rPr lang="en-US" b="1" dirty="0"/>
              <a:t>Test conditions:</a:t>
            </a:r>
          </a:p>
          <a:p>
            <a:pPr lvl="1"/>
            <a:r>
              <a:rPr lang="en-US" dirty="0" err="1"/>
              <a:t>TP2</a:t>
            </a:r>
            <a:r>
              <a:rPr lang="en-US" dirty="0"/>
              <a:t>; </a:t>
            </a:r>
            <a:r>
              <a:rPr lang="en-US" dirty="0" err="1"/>
              <a:t>TP3</a:t>
            </a:r>
            <a:endParaRPr lang="en-US" dirty="0"/>
          </a:p>
          <a:p>
            <a:pPr lvl="1"/>
            <a:r>
              <a:rPr lang="en-US" dirty="0"/>
              <a:t>Source’s amplitude and pre-emphasis</a:t>
            </a:r>
          </a:p>
          <a:p>
            <a:pPr lvl="1"/>
            <a:r>
              <a:rPr lang="en-US" dirty="0"/>
              <a:t>Channel emulations + </a:t>
            </a:r>
            <a:r>
              <a:rPr lang="en-US" dirty="0" err="1"/>
              <a:t>CTLE</a:t>
            </a:r>
            <a:r>
              <a:rPr lang="en-US" dirty="0"/>
              <a:t> / DFE </a:t>
            </a:r>
          </a:p>
          <a:p>
            <a:r>
              <a:rPr lang="en-US" b="1" dirty="0"/>
              <a:t>Test pattern:</a:t>
            </a:r>
          </a:p>
          <a:p>
            <a:pPr lvl="1"/>
            <a:r>
              <a:rPr lang="en-US" dirty="0" err="1"/>
              <a:t>PRBS7</a:t>
            </a:r>
            <a:r>
              <a:rPr lang="en-US" dirty="0"/>
              <a:t> (</a:t>
            </a:r>
            <a:r>
              <a:rPr lang="en-US" dirty="0" err="1"/>
              <a:t>RBR</a:t>
            </a:r>
            <a:r>
              <a:rPr lang="en-US" dirty="0"/>
              <a:t> / HBR)</a:t>
            </a:r>
          </a:p>
          <a:p>
            <a:pPr lvl="1"/>
            <a:r>
              <a:rPr lang="en-US" dirty="0" err="1"/>
              <a:t>TPS4</a:t>
            </a:r>
            <a:r>
              <a:rPr lang="en-US" dirty="0"/>
              <a:t>/ </a:t>
            </a:r>
            <a:r>
              <a:rPr lang="en-US" dirty="0" err="1"/>
              <a:t>CP2520</a:t>
            </a:r>
            <a:r>
              <a:rPr lang="en-US" dirty="0"/>
              <a:t> (</a:t>
            </a:r>
            <a:r>
              <a:rPr lang="en-US" dirty="0" err="1"/>
              <a:t>HBR2</a:t>
            </a:r>
            <a:r>
              <a:rPr lang="en-US" dirty="0"/>
              <a:t> / </a:t>
            </a:r>
            <a:r>
              <a:rPr lang="en-US" dirty="0" err="1"/>
              <a:t>HBR3</a:t>
            </a:r>
            <a:r>
              <a:rPr lang="en-US" dirty="0"/>
              <a:t>)</a:t>
            </a:r>
          </a:p>
          <a:p>
            <a:r>
              <a:rPr lang="en-US" b="1" dirty="0"/>
              <a:t>Tests:</a:t>
            </a:r>
          </a:p>
          <a:p>
            <a:pPr lvl="1"/>
            <a:r>
              <a:rPr lang="en-US" dirty="0"/>
              <a:t>Eye mask test verifying </a:t>
            </a:r>
            <a:br>
              <a:rPr lang="en-US" dirty="0"/>
            </a:br>
            <a:r>
              <a:rPr lang="en-US" dirty="0"/>
              <a:t>open eye height and width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C159BD-0130-4D28-AD43-D6E23CCBD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</a:t>
            </a:r>
            <a:r>
              <a:rPr lang="en-US" dirty="0" err="1"/>
              <a:t>DP1.4a</a:t>
            </a:r>
            <a:r>
              <a:rPr lang="en-US" dirty="0"/>
              <a:t>/ </a:t>
            </a:r>
            <a:r>
              <a:rPr lang="en-US" dirty="0" err="1"/>
              <a:t>eDP1.5a</a:t>
            </a:r>
            <a:r>
              <a:rPr lang="en-US" dirty="0"/>
              <a:t>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98D8FD-0684-4D18-AC3F-5AF07E5A9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1E1972-94CA-4B51-9C3A-F25DF0092DEF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r>
              <a:rPr lang="en-US" dirty="0"/>
              <a:t>Source PHY Compliance Testing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F91502-3B27-4107-B3AA-1F43ADFA1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043" y="688865"/>
            <a:ext cx="3330000" cy="14862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74CF3D-B191-428A-9E66-3C349D4D292E}"/>
              </a:ext>
            </a:extLst>
          </p:cNvPr>
          <p:cNvSpPr txBox="1"/>
          <p:nvPr/>
        </p:nvSpPr>
        <p:spPr>
          <a:xfrm>
            <a:off x="3352800" y="4570189"/>
            <a:ext cx="22365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DP Standard, Version </a:t>
            </a:r>
            <a:r>
              <a:rPr lang="en-US" sz="700" dirty="0" err="1"/>
              <a:t>1.4a</a:t>
            </a:r>
            <a:r>
              <a:rPr lang="en-US" sz="700" dirty="0"/>
              <a:t> CTS (Vesa.org)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37C61A-835A-4568-95D8-5F30674325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8144" y="2383926"/>
            <a:ext cx="1665000" cy="839646"/>
          </a:xfrm>
          <a:prstGeom prst="rect">
            <a:avLst/>
          </a:prstGeom>
        </p:spPr>
      </p:pic>
      <p:sp>
        <p:nvSpPr>
          <p:cNvPr id="8" name="RS_Classification">
            <a:extLst>
              <a:ext uri="{FF2B5EF4-FFF2-40B4-BE49-F238E27FC236}">
                <a16:creationId xmlns:a16="http://schemas.microsoft.com/office/drawing/2014/main" id="{CC754E46-161D-C382-2AD6-A3C1DAA41B58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de-DE" sz="900" b="1" kern="100" spc="100"/>
              <a:t> </a:t>
            </a:r>
            <a:endParaRPr lang="de-DE" sz="900" b="1" kern="100" spc="100" dirty="0" err="1"/>
          </a:p>
        </p:txBody>
      </p:sp>
      <p:sp>
        <p:nvSpPr>
          <p:cNvPr id="13" name="RS_Classification_Special">
            <a:extLst>
              <a:ext uri="{FF2B5EF4-FFF2-40B4-BE49-F238E27FC236}">
                <a16:creationId xmlns:a16="http://schemas.microsoft.com/office/drawing/2014/main" id="{8982A5D8-03F9-4E72-AAC9-EAF092C1C08F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8120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7BA88-B3E9-19AE-DC5E-C1B34615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Tests for DP1.4a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A4686-6D0B-73E2-80E5-FC1A2B973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134000"/>
            <a:ext cx="5659800" cy="3528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Common tests:</a:t>
            </a:r>
          </a:p>
          <a:p>
            <a:r>
              <a:rPr lang="en-US" dirty="0"/>
              <a:t>9.1 AUX_CH (Manchester-II) Eye Test</a:t>
            </a:r>
          </a:p>
          <a:p>
            <a:r>
              <a:rPr lang="en-US" dirty="0"/>
              <a:t>9.2 AUX_CH (</a:t>
            </a:r>
            <a:r>
              <a:rPr lang="en-US" dirty="0" err="1"/>
              <a:t>Machester</a:t>
            </a:r>
            <a:r>
              <a:rPr lang="en-US" dirty="0"/>
              <a:t>-II) Sensitivity Test</a:t>
            </a:r>
          </a:p>
          <a:p>
            <a:r>
              <a:rPr lang="en-US" dirty="0"/>
              <a:t>9.3 </a:t>
            </a:r>
            <a:r>
              <a:rPr lang="en-US" dirty="0" err="1"/>
              <a:t>AUX_CH_n</a:t>
            </a:r>
            <a:r>
              <a:rPr lang="en-US" dirty="0"/>
              <a:t> Termination DC Test</a:t>
            </a:r>
          </a:p>
          <a:p>
            <a:r>
              <a:rPr lang="en-US" dirty="0"/>
              <a:t>9.4 </a:t>
            </a:r>
            <a:r>
              <a:rPr lang="en-US" dirty="0" err="1"/>
              <a:t>AUX_CH_p</a:t>
            </a:r>
            <a:r>
              <a:rPr lang="en-US" dirty="0"/>
              <a:t> Termination DC Test</a:t>
            </a:r>
          </a:p>
          <a:p>
            <a:r>
              <a:rPr lang="en-US" dirty="0"/>
              <a:t>9.5 AUX_CH Slew Rate Test</a:t>
            </a:r>
          </a:p>
          <a:p>
            <a:r>
              <a:rPr lang="en-US" dirty="0"/>
              <a:t>9.6 Inrush (Normative) </a:t>
            </a:r>
          </a:p>
          <a:p>
            <a:pPr marL="0" indent="0">
              <a:buNone/>
            </a:pPr>
            <a:r>
              <a:rPr lang="en-US" dirty="0"/>
              <a:t>     and Outrush (Informative) Test</a:t>
            </a:r>
          </a:p>
          <a:p>
            <a:r>
              <a:rPr lang="en-US" dirty="0"/>
              <a:t>9.7 DP_PWR DC Level Test</a:t>
            </a:r>
          </a:p>
          <a:p>
            <a:r>
              <a:rPr lang="en-US" dirty="0"/>
              <a:t>9.8 DP_PWR Current Test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4982B-A4B7-0893-2346-59310801B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</a:t>
            </a:r>
            <a:r>
              <a:rPr lang="en-US" dirty="0" err="1"/>
              <a:t>DP1.4a</a:t>
            </a:r>
            <a:r>
              <a:rPr lang="en-US" dirty="0"/>
              <a:t>/ </a:t>
            </a:r>
            <a:r>
              <a:rPr lang="en-US" dirty="0" err="1"/>
              <a:t>eDP1.5a</a:t>
            </a:r>
            <a:r>
              <a:rPr lang="en-US" dirty="0"/>
              <a:t>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36993-5A5E-BE4C-1421-1AFA259F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2BAACF-D405-061F-45DD-73C5BE41CA05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r>
              <a:rPr lang="en-US" dirty="0"/>
              <a:t>Source PHY Compliance Testing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994066-32AD-43EA-A6FD-2B13D3D9F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301" y="3280181"/>
            <a:ext cx="2209800" cy="10900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150360-EFE4-4F3B-971E-19D16FC84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4384" y="3198675"/>
            <a:ext cx="2509838" cy="12530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A5ED0B-81FA-4D9C-BB36-4BF37A65A15A}"/>
              </a:ext>
            </a:extLst>
          </p:cNvPr>
          <p:cNvSpPr txBox="1"/>
          <p:nvPr/>
        </p:nvSpPr>
        <p:spPr>
          <a:xfrm>
            <a:off x="3870501" y="4496470"/>
            <a:ext cx="203292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DP Standard, Version </a:t>
            </a:r>
            <a:r>
              <a:rPr lang="en-US" sz="700" dirty="0" err="1"/>
              <a:t>1.4a</a:t>
            </a:r>
            <a:r>
              <a:rPr lang="en-US" sz="700" dirty="0"/>
              <a:t> (Vesa.org)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4E2744-B3B6-4239-AEB3-560C4FA555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639"/>
          <a:stretch/>
        </p:blipFill>
        <p:spPr>
          <a:xfrm>
            <a:off x="4495799" y="1034703"/>
            <a:ext cx="4313301" cy="2129144"/>
          </a:xfrm>
          <a:prstGeom prst="rect">
            <a:avLst/>
          </a:prstGeom>
        </p:spPr>
      </p:pic>
      <p:sp>
        <p:nvSpPr>
          <p:cNvPr id="8" name="RS_Classification">
            <a:extLst>
              <a:ext uri="{FF2B5EF4-FFF2-40B4-BE49-F238E27FC236}">
                <a16:creationId xmlns:a16="http://schemas.microsoft.com/office/drawing/2014/main" id="{0CC8EF3A-3923-48CC-3AB3-0A03922586CA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en-US" sz="900" b="1" kern="100" spc="100"/>
              <a:t> </a:t>
            </a:r>
            <a:endParaRPr lang="en-US" sz="900" b="1" kern="100" spc="100" dirty="0"/>
          </a:p>
        </p:txBody>
      </p:sp>
      <p:sp>
        <p:nvSpPr>
          <p:cNvPr id="11" name="RS_Classification_Special">
            <a:extLst>
              <a:ext uri="{FF2B5EF4-FFF2-40B4-BE49-F238E27FC236}">
                <a16:creationId xmlns:a16="http://schemas.microsoft.com/office/drawing/2014/main" id="{112C3771-7A22-4836-9B12-4F0E9D3C1487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281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7BA88-B3E9-19AE-DC5E-C1B34615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A4686-6D0B-73E2-80E5-FC1A2B973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134000"/>
            <a:ext cx="3526200" cy="3528000"/>
          </a:xfrm>
          <a:solidFill>
            <a:schemeClr val="accent1"/>
          </a:solidFill>
        </p:spPr>
        <p:txBody>
          <a:bodyPr/>
          <a:lstStyle/>
          <a:p>
            <a:pPr>
              <a:spcBef>
                <a:spcPts val="3600"/>
              </a:spcBef>
            </a:pP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Four test points for DP: </a:t>
            </a:r>
          </a:p>
          <a:p>
            <a:pPr lvl="1">
              <a:spcBef>
                <a:spcPts val="600"/>
              </a:spcBef>
            </a:pPr>
            <a:r>
              <a:rPr lang="en-US" dirty="0" err="1">
                <a:solidFill>
                  <a:schemeClr val="bg1"/>
                </a:solidFill>
              </a:rPr>
              <a:t>TP1</a:t>
            </a:r>
            <a:r>
              <a:rPr lang="en-US" dirty="0">
                <a:solidFill>
                  <a:schemeClr val="bg1"/>
                </a:solidFill>
              </a:rPr>
              <a:t>: At pins of Source device (TX)</a:t>
            </a:r>
          </a:p>
          <a:p>
            <a:pPr lvl="1">
              <a:spcBef>
                <a:spcPts val="600"/>
              </a:spcBef>
            </a:pPr>
            <a:r>
              <a:rPr lang="en-US" dirty="0" err="1">
                <a:solidFill>
                  <a:schemeClr val="bg1"/>
                </a:solidFill>
              </a:rPr>
              <a:t>TP2</a:t>
            </a:r>
            <a:r>
              <a:rPr lang="en-US" dirty="0">
                <a:solidFill>
                  <a:schemeClr val="bg1"/>
                </a:solidFill>
              </a:rPr>
              <a:t>: At Source test fixture</a:t>
            </a:r>
          </a:p>
          <a:p>
            <a:pPr lvl="1">
              <a:spcBef>
                <a:spcPts val="600"/>
              </a:spcBef>
            </a:pPr>
            <a:r>
              <a:rPr lang="en-US" dirty="0" err="1">
                <a:solidFill>
                  <a:schemeClr val="bg1"/>
                </a:solidFill>
              </a:rPr>
              <a:t>TP3</a:t>
            </a:r>
            <a:r>
              <a:rPr lang="en-US" dirty="0">
                <a:solidFill>
                  <a:schemeClr val="bg1"/>
                </a:solidFill>
              </a:rPr>
              <a:t>: At Sink test fixture</a:t>
            </a:r>
          </a:p>
          <a:p>
            <a:pPr lvl="1">
              <a:spcBef>
                <a:spcPts val="600"/>
              </a:spcBef>
            </a:pPr>
            <a:r>
              <a:rPr lang="en-US" dirty="0" err="1">
                <a:solidFill>
                  <a:schemeClr val="bg1"/>
                </a:solidFill>
              </a:rPr>
              <a:t>TP3_EQ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TP3</a:t>
            </a:r>
            <a:r>
              <a:rPr lang="en-US" dirty="0">
                <a:solidFill>
                  <a:schemeClr val="bg1"/>
                </a:solidFill>
              </a:rPr>
              <a:t> with cable and equalization emulated</a:t>
            </a:r>
          </a:p>
          <a:p>
            <a:pPr lvl="1">
              <a:spcBef>
                <a:spcPts val="600"/>
              </a:spcBef>
            </a:pPr>
            <a:r>
              <a:rPr lang="en-US" dirty="0" err="1">
                <a:solidFill>
                  <a:schemeClr val="bg1"/>
                </a:solidFill>
              </a:rPr>
              <a:t>TP4</a:t>
            </a:r>
            <a:r>
              <a:rPr lang="en-US" dirty="0">
                <a:solidFill>
                  <a:schemeClr val="bg1"/>
                </a:solidFill>
              </a:rPr>
              <a:t>: At pins of Sink device (RX)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4982B-A4B7-0893-2346-59310801B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</a:t>
            </a:r>
            <a:r>
              <a:rPr lang="en-US" dirty="0" err="1"/>
              <a:t>DP1.4a</a:t>
            </a:r>
            <a:r>
              <a:rPr lang="en-US" dirty="0"/>
              <a:t>/ </a:t>
            </a:r>
            <a:r>
              <a:rPr lang="en-US" dirty="0" err="1"/>
              <a:t>eDP1.5a</a:t>
            </a:r>
            <a:r>
              <a:rPr lang="en-US" dirty="0"/>
              <a:t>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36993-5A5E-BE4C-1421-1AFA259F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2BAACF-D405-061F-45DD-73C5BE41CA05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r>
              <a:rPr lang="en-US" dirty="0"/>
              <a:t>Source PHY Compliance Testing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A1C214-72B9-4A98-A1A2-9743E8B36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669" y="2781612"/>
            <a:ext cx="3221401" cy="18803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333B5E-099B-48C7-8FB7-CB3E75F01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4399" y="721437"/>
            <a:ext cx="4800600" cy="20867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1DBD01B-B534-48DB-8511-8459A467A625}"/>
              </a:ext>
            </a:extLst>
          </p:cNvPr>
          <p:cNvSpPr txBox="1"/>
          <p:nvPr/>
        </p:nvSpPr>
        <p:spPr>
          <a:xfrm>
            <a:off x="4139547" y="4608725"/>
            <a:ext cx="22365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DP Standard, Version </a:t>
            </a:r>
            <a:r>
              <a:rPr lang="en-US" sz="700" dirty="0" err="1"/>
              <a:t>1.4a</a:t>
            </a:r>
            <a:r>
              <a:rPr lang="en-US" sz="700" dirty="0"/>
              <a:t> CTS (Vesa.org)</a:t>
            </a:r>
          </a:p>
        </p:txBody>
      </p:sp>
      <p:sp>
        <p:nvSpPr>
          <p:cNvPr id="8" name="RS_Classification">
            <a:extLst>
              <a:ext uri="{FF2B5EF4-FFF2-40B4-BE49-F238E27FC236}">
                <a16:creationId xmlns:a16="http://schemas.microsoft.com/office/drawing/2014/main" id="{0CC8EF3A-3923-48CC-3AB3-0A03922586CA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en-US" sz="900" b="1" kern="100" spc="100"/>
              <a:t> </a:t>
            </a:r>
            <a:endParaRPr lang="en-US" sz="900" b="1" kern="100" spc="100" dirty="0"/>
          </a:p>
        </p:txBody>
      </p:sp>
      <p:sp>
        <p:nvSpPr>
          <p:cNvPr id="9" name="RS_Classification_Special">
            <a:extLst>
              <a:ext uri="{FF2B5EF4-FFF2-40B4-BE49-F238E27FC236}">
                <a16:creationId xmlns:a16="http://schemas.microsoft.com/office/drawing/2014/main" id="{E04E0090-7CBA-4AA1-AE27-34237F1EECBD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5780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D1DDE-F265-44DC-8D98-9E9EA6C21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0F7DD-28B9-4AC4-8821-2CB44B9A5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Technology Refresher</a:t>
            </a:r>
          </a:p>
          <a:p>
            <a:pPr>
              <a:spcBef>
                <a:spcPts val="1200"/>
              </a:spcBef>
            </a:pPr>
            <a:r>
              <a:rPr lang="en-US" dirty="0"/>
              <a:t>Compliance Testing</a:t>
            </a:r>
          </a:p>
          <a:p>
            <a:pPr>
              <a:spcBef>
                <a:spcPts val="1200"/>
              </a:spcBef>
            </a:pPr>
            <a:r>
              <a:rPr lang="en-US"/>
              <a:t>R&amp;</a:t>
            </a:r>
            <a:r>
              <a:rPr lang="en-US" dirty="0"/>
              <a:t>S Test Solutions</a:t>
            </a:r>
          </a:p>
          <a:p>
            <a:pPr>
              <a:spcBef>
                <a:spcPts val="1200"/>
              </a:spcBef>
            </a:pPr>
            <a:r>
              <a:rPr lang="en-US"/>
              <a:t>Demonstration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/>
              <a:t>Summary</a:t>
            </a:r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C9ADB-DDB1-4214-8124-327396B4C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</a:t>
            </a:r>
            <a:r>
              <a:rPr lang="en-US" dirty="0" err="1"/>
              <a:t>DP1.4a</a:t>
            </a:r>
            <a:r>
              <a:rPr lang="en-US" dirty="0"/>
              <a:t>/ </a:t>
            </a:r>
            <a:r>
              <a:rPr lang="en-US" dirty="0" err="1"/>
              <a:t>eDP1.5a</a:t>
            </a:r>
            <a:r>
              <a:rPr lang="en-US" dirty="0"/>
              <a:t>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8DE2B-EB78-441F-A509-46AAF3C0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79FD18-467B-4FF7-A9CC-373F81EE02F2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r>
              <a:rPr lang="en-US"/>
              <a:t>Testing DP / eDP Interfaces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91F7C3-7BD6-4358-894C-22E7D44BB2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24" b="1"/>
          <a:stretch/>
        </p:blipFill>
        <p:spPr>
          <a:xfrm>
            <a:off x="3657600" y="2318169"/>
            <a:ext cx="5486400" cy="1791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566AA3-BE94-471E-B08A-C961DE9FEC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13874"/>
            <a:ext cx="1924050" cy="390525"/>
          </a:xfrm>
          <a:prstGeom prst="rect">
            <a:avLst/>
          </a:prstGeom>
        </p:spPr>
      </p:pic>
      <p:sp>
        <p:nvSpPr>
          <p:cNvPr id="4" name="RS_Classification">
            <a:extLst>
              <a:ext uri="{FF2B5EF4-FFF2-40B4-BE49-F238E27FC236}">
                <a16:creationId xmlns:a16="http://schemas.microsoft.com/office/drawing/2014/main" id="{829CCF6E-E724-451C-E9F8-98234A58AB52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de-DE" sz="900" b="1" kern="100" spc="100"/>
              <a:t> </a:t>
            </a:r>
            <a:endParaRPr lang="de-DE" sz="900" b="1" kern="100" spc="100" dirty="0" err="1"/>
          </a:p>
        </p:txBody>
      </p:sp>
      <p:sp>
        <p:nvSpPr>
          <p:cNvPr id="10" name="RS_Classification_Special">
            <a:extLst>
              <a:ext uri="{FF2B5EF4-FFF2-40B4-BE49-F238E27FC236}">
                <a16:creationId xmlns:a16="http://schemas.microsoft.com/office/drawing/2014/main" id="{8D6D6B33-E99E-48EF-B980-AC97713295BA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8802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&amp;S®RTP Oszilloskop | Rohde &amp; Schwarz">
            <a:extLst>
              <a:ext uri="{FF2B5EF4-FFF2-40B4-BE49-F238E27FC236}">
                <a16:creationId xmlns:a16="http://schemas.microsoft.com/office/drawing/2014/main" id="{58871896-D77C-3643-4416-E72AD3CBE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2" r="10577" b="8206"/>
          <a:stretch/>
        </p:blipFill>
        <p:spPr bwMode="auto">
          <a:xfrm>
            <a:off x="75573" y="978518"/>
            <a:ext cx="3824865" cy="253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9">
            <a:extLst>
              <a:ext uri="{FF2B5EF4-FFF2-40B4-BE49-F238E27FC236}">
                <a16:creationId xmlns:a16="http://schemas.microsoft.com/office/drawing/2014/main" id="{9EAA8FC0-4EA0-88C6-AEE0-CC6A4A376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5804">
            <a:off x="4220731" y="571494"/>
            <a:ext cx="2158791" cy="123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F8D17F-483B-D5CE-1A0A-4188823794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" y="4074661"/>
            <a:ext cx="2409078" cy="70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A7BA88-B3E9-19AE-DC5E-C1B34615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Setup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27196-5191-5FEB-B11E-1737E31A7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dirty="0"/>
              <a:t>MM/DD/</a:t>
            </a:r>
            <a:r>
              <a:rPr lang="en-US" dirty="0" err="1"/>
              <a:t>YYYY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4982B-A4B7-0893-2346-59310801B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Edit Footer: &gt;Insert &gt;Header &amp;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36993-5A5E-BE4C-1421-1AFA259F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2BAACF-D405-061F-45DD-73C5BE41CA05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r>
              <a:rPr lang="en-US" dirty="0"/>
              <a:t>Source PHY Compliance Testing</a:t>
            </a:r>
          </a:p>
          <a:p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6BE7163-6FC2-8179-9BFA-C4A3552AC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003" y="2595931"/>
            <a:ext cx="2017200" cy="207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BBAE72-EE0E-DB3D-DCCC-0912D22100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0687" y="2773828"/>
            <a:ext cx="566753" cy="180069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0884E78-71BA-0D25-E39D-5350EE3A37C2}"/>
              </a:ext>
            </a:extLst>
          </p:cNvPr>
          <p:cNvCxnSpPr>
            <a:cxnSpLocks/>
          </p:cNvCxnSpPr>
          <p:nvPr/>
        </p:nvCxnSpPr>
        <p:spPr>
          <a:xfrm flipH="1">
            <a:off x="1944000" y="3867150"/>
            <a:ext cx="3327853" cy="0"/>
          </a:xfrm>
          <a:prstGeom prst="line">
            <a:avLst/>
          </a:prstGeom>
          <a:ln w="381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8A3A79-1CBE-A9DB-C792-FAE5E11A61BA}"/>
              </a:ext>
            </a:extLst>
          </p:cNvPr>
          <p:cNvCxnSpPr>
            <a:cxnSpLocks/>
          </p:cNvCxnSpPr>
          <p:nvPr/>
        </p:nvCxnSpPr>
        <p:spPr>
          <a:xfrm flipV="1">
            <a:off x="1944000" y="3046280"/>
            <a:ext cx="0" cy="820870"/>
          </a:xfrm>
          <a:prstGeom prst="line">
            <a:avLst/>
          </a:prstGeom>
          <a:ln w="381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C6D0A7E-04DC-8FB2-53AB-42D3BBA5EB9B}"/>
              </a:ext>
            </a:extLst>
          </p:cNvPr>
          <p:cNvCxnSpPr>
            <a:cxnSpLocks/>
          </p:cNvCxnSpPr>
          <p:nvPr/>
        </p:nvCxnSpPr>
        <p:spPr>
          <a:xfrm flipV="1">
            <a:off x="2667000" y="3046280"/>
            <a:ext cx="0" cy="744670"/>
          </a:xfrm>
          <a:prstGeom prst="line">
            <a:avLst/>
          </a:prstGeom>
          <a:ln w="381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5491C71-8009-491F-02B9-B9DA0503E4D7}"/>
              </a:ext>
            </a:extLst>
          </p:cNvPr>
          <p:cNvCxnSpPr>
            <a:cxnSpLocks/>
          </p:cNvCxnSpPr>
          <p:nvPr/>
        </p:nvCxnSpPr>
        <p:spPr>
          <a:xfrm flipH="1">
            <a:off x="2667000" y="3785141"/>
            <a:ext cx="2604853" cy="0"/>
          </a:xfrm>
          <a:prstGeom prst="line">
            <a:avLst/>
          </a:prstGeom>
          <a:ln w="381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DC46F8D-718E-FA40-51CC-F93C8D2F086D}"/>
              </a:ext>
            </a:extLst>
          </p:cNvPr>
          <p:cNvCxnSpPr>
            <a:cxnSpLocks/>
          </p:cNvCxnSpPr>
          <p:nvPr/>
        </p:nvCxnSpPr>
        <p:spPr>
          <a:xfrm flipH="1">
            <a:off x="4114800" y="1952215"/>
            <a:ext cx="1066800" cy="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2E3ED8D-8546-83C4-9FEE-3BBA5454D494}"/>
              </a:ext>
            </a:extLst>
          </p:cNvPr>
          <p:cNvCxnSpPr>
            <a:cxnSpLocks/>
          </p:cNvCxnSpPr>
          <p:nvPr/>
        </p:nvCxnSpPr>
        <p:spPr>
          <a:xfrm flipH="1">
            <a:off x="5190067" y="1952215"/>
            <a:ext cx="939" cy="291452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F06BB06E-6C94-733C-25F8-C88EB6E9FF13}"/>
              </a:ext>
            </a:extLst>
          </p:cNvPr>
          <p:cNvSpPr txBox="1"/>
          <p:nvPr/>
        </p:nvSpPr>
        <p:spPr>
          <a:xfrm>
            <a:off x="7807455" y="2254515"/>
            <a:ext cx="742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5FC75DE-616F-3400-98CA-C9DCA41F7BA0}"/>
              </a:ext>
            </a:extLst>
          </p:cNvPr>
          <p:cNvSpPr txBox="1"/>
          <p:nvPr/>
        </p:nvSpPr>
        <p:spPr>
          <a:xfrm>
            <a:off x="4378210" y="377019"/>
            <a:ext cx="2495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Aux Emulator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8B720A4-2B95-B177-C811-E9F0E27CCFE0}"/>
              </a:ext>
            </a:extLst>
          </p:cNvPr>
          <p:cNvSpPr txBox="1"/>
          <p:nvPr/>
        </p:nvSpPr>
        <p:spPr>
          <a:xfrm>
            <a:off x="5238480" y="3912419"/>
            <a:ext cx="201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Test Fixture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B4936C6-33BA-0E42-59F2-D1D546F07F75}"/>
              </a:ext>
            </a:extLst>
          </p:cNvPr>
          <p:cNvSpPr txBox="1"/>
          <p:nvPr/>
        </p:nvSpPr>
        <p:spPr>
          <a:xfrm>
            <a:off x="5676152" y="2128893"/>
            <a:ext cx="1547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Aux Breakout Board</a:t>
            </a: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17F8B03C-E1BE-68EA-E040-69E6BA238A7D}"/>
              </a:ext>
            </a:extLst>
          </p:cNvPr>
          <p:cNvSpPr txBox="1"/>
          <p:nvPr/>
        </p:nvSpPr>
        <p:spPr>
          <a:xfrm>
            <a:off x="4712380" y="1602147"/>
            <a:ext cx="1313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DP Cable</a:t>
            </a:r>
          </a:p>
        </p:txBody>
      </p:sp>
      <p:sp>
        <p:nvSpPr>
          <p:cNvPr id="2062" name="TextBox 2061">
            <a:extLst>
              <a:ext uri="{FF2B5EF4-FFF2-40B4-BE49-F238E27FC236}">
                <a16:creationId xmlns:a16="http://schemas.microsoft.com/office/drawing/2014/main" id="{8EFA60BC-4EF7-40AC-19F0-E0E39D816426}"/>
              </a:ext>
            </a:extLst>
          </p:cNvPr>
          <p:cNvSpPr txBox="1"/>
          <p:nvPr/>
        </p:nvSpPr>
        <p:spPr>
          <a:xfrm>
            <a:off x="1806732" y="748661"/>
            <a:ext cx="1927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Oscilloscope</a:t>
            </a:r>
          </a:p>
        </p:txBody>
      </p:sp>
      <p:sp>
        <p:nvSpPr>
          <p:cNvPr id="2063" name="TextBox 2062">
            <a:extLst>
              <a:ext uri="{FF2B5EF4-FFF2-40B4-BE49-F238E27FC236}">
                <a16:creationId xmlns:a16="http://schemas.microsoft.com/office/drawing/2014/main" id="{8CE9E655-A011-8A78-6D85-46C785C714D7}"/>
              </a:ext>
            </a:extLst>
          </p:cNvPr>
          <p:cNvSpPr txBox="1"/>
          <p:nvPr/>
        </p:nvSpPr>
        <p:spPr>
          <a:xfrm>
            <a:off x="2491360" y="3839874"/>
            <a:ext cx="1695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SMA Cables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9A0E90-8484-79CA-10E3-2F697BED8ADA}"/>
              </a:ext>
            </a:extLst>
          </p:cNvPr>
          <p:cNvCxnSpPr>
            <a:cxnSpLocks/>
          </p:cNvCxnSpPr>
          <p:nvPr/>
        </p:nvCxnSpPr>
        <p:spPr>
          <a:xfrm flipV="1">
            <a:off x="4114800" y="1266415"/>
            <a:ext cx="0" cy="68580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A34D35-2D72-2627-BB95-104182104892}"/>
              </a:ext>
            </a:extLst>
          </p:cNvPr>
          <p:cNvCxnSpPr>
            <a:cxnSpLocks/>
          </p:cNvCxnSpPr>
          <p:nvPr/>
        </p:nvCxnSpPr>
        <p:spPr>
          <a:xfrm flipH="1">
            <a:off x="4114800" y="1266415"/>
            <a:ext cx="223200" cy="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7127E2E-DB7F-66A6-E211-2A9584F764FC}"/>
              </a:ext>
            </a:extLst>
          </p:cNvPr>
          <p:cNvCxnSpPr>
            <a:cxnSpLocks/>
          </p:cNvCxnSpPr>
          <p:nvPr/>
        </p:nvCxnSpPr>
        <p:spPr>
          <a:xfrm>
            <a:off x="6096000" y="1266415"/>
            <a:ext cx="17526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ABB42B8-CB7D-9946-C5AF-22A90568A056}"/>
              </a:ext>
            </a:extLst>
          </p:cNvPr>
          <p:cNvSpPr txBox="1"/>
          <p:nvPr/>
        </p:nvSpPr>
        <p:spPr>
          <a:xfrm>
            <a:off x="6383732" y="1212807"/>
            <a:ext cx="1547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USB Cable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399CE630-DDF5-E2D1-09EC-C1DEF579B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627" y="876117"/>
            <a:ext cx="14478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67CAE6C-8679-81EE-340B-6914DD8601AF}"/>
              </a:ext>
            </a:extLst>
          </p:cNvPr>
          <p:cNvSpPr txBox="1"/>
          <p:nvPr/>
        </p:nvSpPr>
        <p:spPr>
          <a:xfrm>
            <a:off x="7553155" y="472076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Control PC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9AE021-584B-CC35-5734-40FC69843651}"/>
              </a:ext>
            </a:extLst>
          </p:cNvPr>
          <p:cNvCxnSpPr>
            <a:cxnSpLocks/>
          </p:cNvCxnSpPr>
          <p:nvPr/>
        </p:nvCxnSpPr>
        <p:spPr>
          <a:xfrm flipV="1">
            <a:off x="5326348" y="2730397"/>
            <a:ext cx="0" cy="368444"/>
          </a:xfrm>
          <a:prstGeom prst="line">
            <a:avLst/>
          </a:prstGeom>
          <a:ln w="381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7BBDEE-E271-A913-2542-34ED986EF36A}"/>
              </a:ext>
            </a:extLst>
          </p:cNvPr>
          <p:cNvCxnSpPr>
            <a:cxnSpLocks/>
          </p:cNvCxnSpPr>
          <p:nvPr/>
        </p:nvCxnSpPr>
        <p:spPr>
          <a:xfrm>
            <a:off x="5562600" y="2709276"/>
            <a:ext cx="0" cy="507574"/>
          </a:xfrm>
          <a:prstGeom prst="line">
            <a:avLst/>
          </a:prstGeom>
          <a:ln w="381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EDA3AD-97B5-36D2-425B-FC369FA542D0}"/>
              </a:ext>
            </a:extLst>
          </p:cNvPr>
          <p:cNvCxnSpPr>
            <a:cxnSpLocks/>
          </p:cNvCxnSpPr>
          <p:nvPr/>
        </p:nvCxnSpPr>
        <p:spPr>
          <a:xfrm flipH="1">
            <a:off x="4707108" y="3210972"/>
            <a:ext cx="855492" cy="5878"/>
          </a:xfrm>
          <a:prstGeom prst="line">
            <a:avLst/>
          </a:prstGeom>
          <a:ln w="381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43D367-11BF-1341-F525-BB8578821E29}"/>
              </a:ext>
            </a:extLst>
          </p:cNvPr>
          <p:cNvCxnSpPr>
            <a:cxnSpLocks/>
          </p:cNvCxnSpPr>
          <p:nvPr/>
        </p:nvCxnSpPr>
        <p:spPr>
          <a:xfrm flipH="1">
            <a:off x="4707108" y="3216850"/>
            <a:ext cx="1988" cy="345500"/>
          </a:xfrm>
          <a:prstGeom prst="line">
            <a:avLst/>
          </a:prstGeom>
          <a:ln w="381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4C5D3E-D3F5-907B-6888-9B2C038F6B0E}"/>
              </a:ext>
            </a:extLst>
          </p:cNvPr>
          <p:cNvCxnSpPr>
            <a:cxnSpLocks/>
          </p:cNvCxnSpPr>
          <p:nvPr/>
        </p:nvCxnSpPr>
        <p:spPr>
          <a:xfrm flipH="1">
            <a:off x="4568023" y="3083173"/>
            <a:ext cx="3977" cy="566753"/>
          </a:xfrm>
          <a:prstGeom prst="line">
            <a:avLst/>
          </a:prstGeom>
          <a:ln w="381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9DB6BCB-0569-732C-3272-C43DFED659E6}"/>
              </a:ext>
            </a:extLst>
          </p:cNvPr>
          <p:cNvCxnSpPr>
            <a:cxnSpLocks/>
          </p:cNvCxnSpPr>
          <p:nvPr/>
        </p:nvCxnSpPr>
        <p:spPr>
          <a:xfrm flipH="1">
            <a:off x="4568024" y="3098841"/>
            <a:ext cx="758324" cy="0"/>
          </a:xfrm>
          <a:prstGeom prst="line">
            <a:avLst/>
          </a:prstGeom>
          <a:ln w="381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098DDF-713F-F538-D5A3-E43B21B29545}"/>
              </a:ext>
            </a:extLst>
          </p:cNvPr>
          <p:cNvCxnSpPr>
            <a:cxnSpLocks/>
          </p:cNvCxnSpPr>
          <p:nvPr/>
        </p:nvCxnSpPr>
        <p:spPr>
          <a:xfrm flipV="1">
            <a:off x="5061136" y="2552741"/>
            <a:ext cx="0" cy="922668"/>
          </a:xfrm>
          <a:prstGeom prst="line">
            <a:avLst/>
          </a:prstGeom>
          <a:ln w="381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61969EB-F6CB-BBFB-BBED-5162CF9FF24E}"/>
              </a:ext>
            </a:extLst>
          </p:cNvPr>
          <p:cNvCxnSpPr>
            <a:cxnSpLocks/>
          </p:cNvCxnSpPr>
          <p:nvPr/>
        </p:nvCxnSpPr>
        <p:spPr>
          <a:xfrm>
            <a:off x="5048013" y="3475188"/>
            <a:ext cx="285987" cy="0"/>
          </a:xfrm>
          <a:prstGeom prst="line">
            <a:avLst/>
          </a:prstGeom>
          <a:ln w="381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09C6630-0EDE-2C9F-5143-865F59EBEFA6}"/>
              </a:ext>
            </a:extLst>
          </p:cNvPr>
          <p:cNvCxnSpPr>
            <a:cxnSpLocks/>
          </p:cNvCxnSpPr>
          <p:nvPr/>
        </p:nvCxnSpPr>
        <p:spPr>
          <a:xfrm flipH="1">
            <a:off x="4568023" y="3652549"/>
            <a:ext cx="703830" cy="0"/>
          </a:xfrm>
          <a:prstGeom prst="line">
            <a:avLst/>
          </a:prstGeom>
          <a:ln w="381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E6FC246-999B-D34E-C68B-39315946CDFE}"/>
              </a:ext>
            </a:extLst>
          </p:cNvPr>
          <p:cNvCxnSpPr>
            <a:cxnSpLocks/>
          </p:cNvCxnSpPr>
          <p:nvPr/>
        </p:nvCxnSpPr>
        <p:spPr>
          <a:xfrm flipH="1">
            <a:off x="4709096" y="3562350"/>
            <a:ext cx="562758" cy="0"/>
          </a:xfrm>
          <a:prstGeom prst="line">
            <a:avLst/>
          </a:prstGeom>
          <a:ln w="381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920AF6AB-0636-E383-FAAC-17B0EBDF4E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84" r="62111"/>
          <a:stretch/>
        </p:blipFill>
        <p:spPr>
          <a:xfrm rot="10800000">
            <a:off x="4741196" y="2236852"/>
            <a:ext cx="1060613" cy="678608"/>
          </a:xfrm>
          <a:prstGeom prst="rect">
            <a:avLst/>
          </a:prstGeom>
        </p:spPr>
      </p:pic>
      <p:sp>
        <p:nvSpPr>
          <p:cNvPr id="8" name="RS_Classification">
            <a:extLst>
              <a:ext uri="{FF2B5EF4-FFF2-40B4-BE49-F238E27FC236}">
                <a16:creationId xmlns:a16="http://schemas.microsoft.com/office/drawing/2014/main" id="{0CC8EF3A-3923-48CC-3AB3-0A03922586CA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en-US" sz="900" b="1" kern="100" spc="100"/>
              <a:t> </a:t>
            </a:r>
            <a:endParaRPr lang="en-US" sz="900" b="1" kern="100" spc="100" dirty="0"/>
          </a:p>
        </p:txBody>
      </p:sp>
      <p:sp>
        <p:nvSpPr>
          <p:cNvPr id="9" name="RS_Classification_Special">
            <a:extLst>
              <a:ext uri="{FF2B5EF4-FFF2-40B4-BE49-F238E27FC236}">
                <a16:creationId xmlns:a16="http://schemas.microsoft.com/office/drawing/2014/main" id="{C4194DB8-3BEB-4920-848E-640B82074854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696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0C27C-507E-4817-877C-2028BBB59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Bandwidth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CE3D96C-4DA5-4072-9537-DC6A725D65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364203"/>
              </p:ext>
            </p:extLst>
          </p:nvPr>
        </p:nvGraphicFramePr>
        <p:xfrm>
          <a:off x="666000" y="1784918"/>
          <a:ext cx="4820400" cy="1114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4080">
                  <a:extLst>
                    <a:ext uri="{9D8B030D-6E8A-4147-A177-3AD203B41FA5}">
                      <a16:colId xmlns:a16="http://schemas.microsoft.com/office/drawing/2014/main" val="1542514961"/>
                    </a:ext>
                  </a:extLst>
                </a:gridCol>
                <a:gridCol w="964080">
                  <a:extLst>
                    <a:ext uri="{9D8B030D-6E8A-4147-A177-3AD203B41FA5}">
                      <a16:colId xmlns:a16="http://schemas.microsoft.com/office/drawing/2014/main" val="2048301799"/>
                    </a:ext>
                  </a:extLst>
                </a:gridCol>
                <a:gridCol w="964080">
                  <a:extLst>
                    <a:ext uri="{9D8B030D-6E8A-4147-A177-3AD203B41FA5}">
                      <a16:colId xmlns:a16="http://schemas.microsoft.com/office/drawing/2014/main" val="302035132"/>
                    </a:ext>
                  </a:extLst>
                </a:gridCol>
                <a:gridCol w="964080">
                  <a:extLst>
                    <a:ext uri="{9D8B030D-6E8A-4147-A177-3AD203B41FA5}">
                      <a16:colId xmlns:a16="http://schemas.microsoft.com/office/drawing/2014/main" val="3210501217"/>
                    </a:ext>
                  </a:extLst>
                </a:gridCol>
                <a:gridCol w="964080">
                  <a:extLst>
                    <a:ext uri="{9D8B030D-6E8A-4147-A177-3AD203B41FA5}">
                      <a16:colId xmlns:a16="http://schemas.microsoft.com/office/drawing/2014/main" val="683690476"/>
                    </a:ext>
                  </a:extLst>
                </a:gridCol>
              </a:tblGrid>
              <a:tr h="156210"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>
                          <a:effectLst/>
                        </a:rPr>
                        <a:t>DP Data rates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>
                          <a:effectLst/>
                        </a:rPr>
                        <a:t>Scope BW transmitter testing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Scope BW receiver calibration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 err="1">
                          <a:effectLst/>
                        </a:rPr>
                        <a:t>RTP</a:t>
                      </a:r>
                      <a:r>
                        <a:rPr lang="en-US" sz="1000" b="1" u="none" strike="noStrike" dirty="0">
                          <a:effectLst/>
                        </a:rPr>
                        <a:t> Model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63211686"/>
                  </a:ext>
                </a:extLst>
              </a:tr>
              <a:tr h="1562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err="1">
                          <a:effectLst/>
                        </a:rPr>
                        <a:t>RBR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1.62 Gbps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4.05 GHz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err="1">
                          <a:effectLst/>
                        </a:rPr>
                        <a:t>RTP044B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52419807"/>
                  </a:ext>
                </a:extLst>
              </a:tr>
              <a:tr h="1562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HBR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2.7 Gbps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6.75 GHz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err="1">
                          <a:effectLst/>
                        </a:rPr>
                        <a:t>RTP084B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6314807"/>
                  </a:ext>
                </a:extLst>
              </a:tr>
              <a:tr h="1562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err="1">
                          <a:effectLst/>
                        </a:rPr>
                        <a:t>HBR2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5.4 Gbps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12 GHz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GHz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err="1">
                          <a:effectLst/>
                        </a:rPr>
                        <a:t>RTP134B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15648768"/>
                  </a:ext>
                </a:extLst>
              </a:tr>
              <a:tr h="1562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err="1">
                          <a:effectLst/>
                        </a:rPr>
                        <a:t>HBR3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8.1 Gbps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12.5 GHz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GHz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err="1">
                          <a:effectLst/>
                        </a:rPr>
                        <a:t>RTP134B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3191846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DDCEE-5F6D-463D-8DDD-8BA465144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</a:t>
            </a:r>
            <a:r>
              <a:rPr lang="en-US" dirty="0" err="1"/>
              <a:t>DP1.4a</a:t>
            </a:r>
            <a:r>
              <a:rPr lang="en-US" dirty="0"/>
              <a:t>/ </a:t>
            </a:r>
            <a:r>
              <a:rPr lang="en-US" dirty="0" err="1"/>
              <a:t>eDP1.5a</a:t>
            </a:r>
            <a:r>
              <a:rPr lang="en-US" dirty="0"/>
              <a:t>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F7C51-7D10-496E-8D7E-45EEE137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D087D5-8D30-4EF1-A418-EFA52BBACA70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r>
              <a:rPr lang="en-US" dirty="0"/>
              <a:t>Source PHY Compliance Testing</a:t>
            </a:r>
          </a:p>
          <a:p>
            <a:endParaRPr lang="en-US" dirty="0"/>
          </a:p>
        </p:txBody>
      </p:sp>
      <p:sp>
        <p:nvSpPr>
          <p:cNvPr id="3" name="RS_Classification">
            <a:extLst>
              <a:ext uri="{FF2B5EF4-FFF2-40B4-BE49-F238E27FC236}">
                <a16:creationId xmlns:a16="http://schemas.microsoft.com/office/drawing/2014/main" id="{F78D51D7-7E2B-A0FE-71D9-E168E6874270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de-DE" sz="900" b="1" kern="100" spc="100"/>
              <a:t> </a:t>
            </a:r>
            <a:endParaRPr lang="de-DE" sz="900" b="1" kern="100" spc="100" dirty="0" err="1"/>
          </a:p>
        </p:txBody>
      </p:sp>
      <p:sp>
        <p:nvSpPr>
          <p:cNvPr id="8" name="RS_Classification_Special">
            <a:extLst>
              <a:ext uri="{FF2B5EF4-FFF2-40B4-BE49-F238E27FC236}">
                <a16:creationId xmlns:a16="http://schemas.microsoft.com/office/drawing/2014/main" id="{F7EBA34E-041A-41DE-9C4B-1955190C5330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7007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7D14-677B-46C2-8C88-EF76945A3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Accessories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559B6-DA74-46A6-8437-7CE1E9BD1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Test fixtures </a:t>
            </a:r>
            <a:r>
              <a:rPr lang="en-US" dirty="0"/>
              <a:t>(DP, </a:t>
            </a:r>
            <a:r>
              <a:rPr lang="en-US" dirty="0" err="1"/>
              <a:t>mDP</a:t>
            </a:r>
            <a:r>
              <a:rPr lang="en-US" dirty="0"/>
              <a:t>, USB-C, etc.)</a:t>
            </a:r>
          </a:p>
          <a:p>
            <a:pPr lvl="1"/>
            <a:r>
              <a:rPr lang="en-US" dirty="0"/>
              <a:t>Wilder Technology</a:t>
            </a:r>
          </a:p>
          <a:p>
            <a:pPr lvl="1"/>
            <a:r>
              <a:rPr lang="en-US" dirty="0" err="1"/>
              <a:t>Luxshare</a:t>
            </a:r>
            <a:r>
              <a:rPr lang="en-US" dirty="0"/>
              <a:t> ICT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Emulators:</a:t>
            </a:r>
          </a:p>
          <a:p>
            <a:pPr lvl="1"/>
            <a:r>
              <a:rPr lang="en-US" sz="1600" dirty="0" err="1"/>
              <a:t>Unigraf</a:t>
            </a:r>
            <a:endParaRPr lang="en-US" sz="1600" dirty="0"/>
          </a:p>
          <a:p>
            <a:pPr lvl="1"/>
            <a:r>
              <a:rPr lang="en-US" dirty="0"/>
              <a:t>Granite River Labs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DC0FC-DE19-4AB8-955B-610566299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</a:t>
            </a:r>
            <a:r>
              <a:rPr lang="en-US" dirty="0" err="1"/>
              <a:t>DP1.4a</a:t>
            </a:r>
            <a:r>
              <a:rPr lang="en-US" dirty="0"/>
              <a:t>/ </a:t>
            </a:r>
            <a:r>
              <a:rPr lang="en-US" dirty="0" err="1"/>
              <a:t>eDP1.5a</a:t>
            </a:r>
            <a:r>
              <a:rPr lang="en-US" dirty="0"/>
              <a:t>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62E97-ED10-4DA0-924A-F37D1A452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0CAC8E-0FCE-488A-9522-C33779F477AF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r>
              <a:rPr lang="en-US" dirty="0"/>
              <a:t>PHY-Source Compliance Testing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5C234-9A12-4717-9F92-D95DDE0C4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791" y="319161"/>
            <a:ext cx="838200" cy="2038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5C18B7-FC91-466E-942B-55C54A3E0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490" y="1038344"/>
            <a:ext cx="2133600" cy="13191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3762C7-91C3-48A6-B047-D49D1E6690C2}"/>
              </a:ext>
            </a:extLst>
          </p:cNvPr>
          <p:cNvSpPr txBox="1"/>
          <p:nvPr/>
        </p:nvSpPr>
        <p:spPr>
          <a:xfrm>
            <a:off x="4752217" y="2370544"/>
            <a:ext cx="237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Wilder:</a:t>
            </a:r>
          </a:p>
          <a:p>
            <a:r>
              <a:rPr lang="en-US" sz="1200" dirty="0" err="1"/>
              <a:t>EDP40</a:t>
            </a:r>
            <a:r>
              <a:rPr lang="en-US" sz="1200" dirty="0"/>
              <a:t> kit with </a:t>
            </a:r>
            <a:r>
              <a:rPr lang="en-US" sz="1200" dirty="0" err="1"/>
              <a:t>EDP</a:t>
            </a:r>
            <a:r>
              <a:rPr lang="en-US" sz="1200" dirty="0"/>
              <a:t>-</a:t>
            </a:r>
            <a:r>
              <a:rPr lang="en-US" sz="1200" dirty="0" err="1"/>
              <a:t>TPA40L</a:t>
            </a:r>
            <a:r>
              <a:rPr lang="en-US" sz="1200" dirty="0"/>
              <a:t>-R</a:t>
            </a:r>
          </a:p>
          <a:p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F5E08C-50EC-4350-8C6C-75EDF9A3B2AF}"/>
              </a:ext>
            </a:extLst>
          </p:cNvPr>
          <p:cNvSpPr txBox="1"/>
          <p:nvPr/>
        </p:nvSpPr>
        <p:spPr>
          <a:xfrm>
            <a:off x="3860819" y="2388619"/>
            <a:ext cx="891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Wilder:</a:t>
            </a:r>
          </a:p>
          <a:p>
            <a:r>
              <a:rPr lang="en-US" sz="1200" dirty="0"/>
              <a:t>DP-</a:t>
            </a:r>
            <a:r>
              <a:rPr lang="en-US" sz="1200" dirty="0" err="1"/>
              <a:t>TPA</a:t>
            </a:r>
            <a:r>
              <a:rPr lang="en-US" sz="1200" dirty="0"/>
              <a:t>-P</a:t>
            </a:r>
          </a:p>
          <a:p>
            <a:endParaRPr lang="en-US" sz="1100" dirty="0" err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619B92-AA56-48C7-ACA8-4ACA03C06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5217" y="1373520"/>
            <a:ext cx="1762583" cy="9672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9CFD2A-FAB6-4318-93F8-BDCE07ADEED3}"/>
              </a:ext>
            </a:extLst>
          </p:cNvPr>
          <p:cNvSpPr txBox="1"/>
          <p:nvPr/>
        </p:nvSpPr>
        <p:spPr>
          <a:xfrm>
            <a:off x="7704280" y="2368427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Luxshare</a:t>
            </a:r>
            <a:r>
              <a:rPr lang="en-US" sz="1200" dirty="0"/>
              <a:t>: </a:t>
            </a:r>
          </a:p>
          <a:p>
            <a:r>
              <a:rPr lang="en-US" sz="1200" dirty="0" err="1"/>
              <a:t>TFD-13P6U</a:t>
            </a:r>
            <a:endParaRPr lang="en-US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B5BE25-21DE-4D17-91F0-07053B506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4645" y="3044587"/>
            <a:ext cx="1828800" cy="13055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91FE2C-65AE-4250-80F9-CAB4D5E504D2}"/>
              </a:ext>
            </a:extLst>
          </p:cNvPr>
          <p:cNvSpPr txBox="1"/>
          <p:nvPr/>
        </p:nvSpPr>
        <p:spPr>
          <a:xfrm>
            <a:off x="4184645" y="4389523"/>
            <a:ext cx="1402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Unigraf</a:t>
            </a:r>
            <a:r>
              <a:rPr lang="en-US" sz="1200" dirty="0"/>
              <a:t>: </a:t>
            </a:r>
            <a:r>
              <a:rPr lang="en-US" sz="1200" dirty="0" err="1"/>
              <a:t>UCD</a:t>
            </a:r>
            <a:r>
              <a:rPr lang="en-US" sz="1200" dirty="0"/>
              <a:t>-323</a:t>
            </a:r>
            <a:endParaRPr lang="en-US" sz="11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2C9CA2-6D6F-4C3A-A4E3-D3DBF9F01E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2422" y="3239575"/>
            <a:ext cx="2049641" cy="8825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6BD2273-410B-4FF9-8D7F-F7EC33870D7A}"/>
              </a:ext>
            </a:extLst>
          </p:cNvPr>
          <p:cNvSpPr txBox="1"/>
          <p:nvPr/>
        </p:nvSpPr>
        <p:spPr>
          <a:xfrm>
            <a:off x="6393685" y="4397359"/>
            <a:ext cx="1268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GRL</a:t>
            </a:r>
            <a:r>
              <a:rPr lang="en-US" sz="1200" dirty="0"/>
              <a:t>: Nova-</a:t>
            </a:r>
            <a:r>
              <a:rPr lang="en-US" sz="1200" dirty="0" err="1"/>
              <a:t>S03</a:t>
            </a:r>
            <a:endParaRPr lang="en-US" sz="11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C063EEE-0851-472F-AFD6-1CE3DFFB78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3177" y="1566698"/>
            <a:ext cx="1029115" cy="7740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E7916C9-6F45-42E7-9401-06929AA08739}"/>
              </a:ext>
            </a:extLst>
          </p:cNvPr>
          <p:cNvSpPr txBox="1"/>
          <p:nvPr/>
        </p:nvSpPr>
        <p:spPr>
          <a:xfrm>
            <a:off x="2771951" y="2370544"/>
            <a:ext cx="89139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Wilder:</a:t>
            </a:r>
          </a:p>
          <a:p>
            <a:r>
              <a:rPr lang="en-US" sz="1200" dirty="0"/>
              <a:t>DP-</a:t>
            </a:r>
            <a:r>
              <a:rPr lang="en-US" sz="1200" dirty="0" err="1"/>
              <a:t>TPA</a:t>
            </a:r>
            <a:r>
              <a:rPr lang="en-US" sz="1200" dirty="0"/>
              <a:t>-A</a:t>
            </a:r>
          </a:p>
          <a:p>
            <a:endParaRPr lang="en-US" sz="1100" dirty="0" err="1"/>
          </a:p>
        </p:txBody>
      </p:sp>
      <p:sp>
        <p:nvSpPr>
          <p:cNvPr id="13" name="RS_Classification">
            <a:extLst>
              <a:ext uri="{FF2B5EF4-FFF2-40B4-BE49-F238E27FC236}">
                <a16:creationId xmlns:a16="http://schemas.microsoft.com/office/drawing/2014/main" id="{1A2BF376-D3D9-60F3-EAB9-C9EB8E58AFA7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de-DE" sz="900" b="1" kern="100" spc="100"/>
              <a:t> </a:t>
            </a:r>
            <a:endParaRPr lang="de-DE" sz="900" b="1" kern="100" spc="100" dirty="0" err="1"/>
          </a:p>
        </p:txBody>
      </p:sp>
      <p:sp>
        <p:nvSpPr>
          <p:cNvPr id="19" name="RS_Classification_Special">
            <a:extLst>
              <a:ext uri="{FF2B5EF4-FFF2-40B4-BE49-F238E27FC236}">
                <a16:creationId xmlns:a16="http://schemas.microsoft.com/office/drawing/2014/main" id="{BF739CBF-C124-4615-8048-585598C64F12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922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7BA88-B3E9-19AE-DC5E-C1B34615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Test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A4686-6D0B-73E2-80E5-FC1A2B973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134000"/>
            <a:ext cx="6269400" cy="3528000"/>
          </a:xfrm>
          <a:solidFill>
            <a:schemeClr val="accent1"/>
          </a:solidFill>
        </p:spPr>
        <p:txBody>
          <a:bodyPr/>
          <a:lstStyle/>
          <a:p>
            <a:pPr marL="431800" indent="-285750">
              <a:lnSpc>
                <a:spcPct val="100000"/>
              </a:lnSpc>
              <a:spcAft>
                <a:spcPts val="1200"/>
              </a:spcAft>
              <a:buSzPts val="1300"/>
            </a:pPr>
            <a:r>
              <a:rPr lang="en-US" sz="1800" dirty="0">
                <a:solidFill>
                  <a:schemeClr val="bg1"/>
                </a:solidFill>
              </a:rPr>
              <a:t>Amount of time it takes to complete calibration and the full compliance test manually</a:t>
            </a:r>
          </a:p>
          <a:p>
            <a:pPr marL="431800" indent="-285750">
              <a:lnSpc>
                <a:spcPct val="100000"/>
              </a:lnSpc>
              <a:spcAft>
                <a:spcPts val="1200"/>
              </a:spcAft>
              <a:buSzPts val="1300"/>
            </a:pPr>
            <a:r>
              <a:rPr lang="en-US" sz="1800" dirty="0">
                <a:solidFill>
                  <a:schemeClr val="bg1"/>
                </a:solidFill>
              </a:rPr>
              <a:t>Understanding what hardware/software/accessories are required for testing</a:t>
            </a:r>
          </a:p>
          <a:p>
            <a:pPr marL="431800" indent="-285750">
              <a:lnSpc>
                <a:spcPct val="100000"/>
              </a:lnSpc>
              <a:spcAft>
                <a:spcPts val="1200"/>
              </a:spcAft>
              <a:buSzPts val="1300"/>
            </a:pPr>
            <a:r>
              <a:rPr lang="en-US" sz="1800" dirty="0">
                <a:solidFill>
                  <a:schemeClr val="bg1"/>
                </a:solidFill>
              </a:rPr>
              <a:t>Configuration of DisplayPort source output mode</a:t>
            </a:r>
          </a:p>
          <a:p>
            <a:pPr marL="431800" indent="-285750">
              <a:lnSpc>
                <a:spcPct val="100000"/>
              </a:lnSpc>
              <a:spcAft>
                <a:spcPts val="1200"/>
              </a:spcAft>
              <a:buSzPts val="1300"/>
            </a:pPr>
            <a:r>
              <a:rPr lang="en-US" sz="1800" dirty="0">
                <a:solidFill>
                  <a:schemeClr val="bg1"/>
                </a:solidFill>
              </a:rPr>
              <a:t>Operation of Embedding and Equalization </a:t>
            </a:r>
          </a:p>
          <a:p>
            <a:pPr marL="431800" indent="-285750">
              <a:lnSpc>
                <a:spcPct val="100000"/>
              </a:lnSpc>
              <a:spcAft>
                <a:spcPts val="1200"/>
              </a:spcAft>
              <a:buSzPts val="1300"/>
            </a:pPr>
            <a:r>
              <a:rPr lang="en-US" sz="1800" dirty="0">
                <a:solidFill>
                  <a:schemeClr val="bg1"/>
                </a:solidFill>
              </a:rPr>
              <a:t>Compliance test fails – how to to do root cause analysis</a:t>
            </a:r>
          </a:p>
          <a:p>
            <a:pPr marL="431800" indent="-285750">
              <a:lnSpc>
                <a:spcPct val="100000"/>
              </a:lnSpc>
              <a:spcAft>
                <a:spcPts val="1200"/>
              </a:spcAft>
              <a:buSzPts val="1300"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4982B-A4B7-0893-2346-59310801B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</a:t>
            </a:r>
            <a:r>
              <a:rPr lang="en-US" dirty="0" err="1"/>
              <a:t>DP1.4a</a:t>
            </a:r>
            <a:r>
              <a:rPr lang="en-US" dirty="0"/>
              <a:t>/ </a:t>
            </a:r>
            <a:r>
              <a:rPr lang="en-US" dirty="0" err="1"/>
              <a:t>eDP1.5a</a:t>
            </a:r>
            <a:r>
              <a:rPr lang="en-US" dirty="0"/>
              <a:t>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36993-5A5E-BE4C-1421-1AFA259F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2BAACF-D405-061F-45DD-73C5BE41CA05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r>
              <a:rPr lang="en-US" dirty="0"/>
              <a:t>Source PHY Compliance Testing</a:t>
            </a: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5DA132-65EF-481F-A898-6E31302DE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1134000"/>
            <a:ext cx="1751361" cy="1676400"/>
          </a:xfrm>
          <a:prstGeom prst="rect">
            <a:avLst/>
          </a:prstGeom>
        </p:spPr>
      </p:pic>
      <p:sp>
        <p:nvSpPr>
          <p:cNvPr id="8" name="RS_Classification">
            <a:extLst>
              <a:ext uri="{FF2B5EF4-FFF2-40B4-BE49-F238E27FC236}">
                <a16:creationId xmlns:a16="http://schemas.microsoft.com/office/drawing/2014/main" id="{0CC8EF3A-3923-48CC-3AB3-0A03922586CA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en-US" sz="900" b="1" kern="100" spc="100"/>
              <a:t> </a:t>
            </a:r>
            <a:endParaRPr lang="en-US" sz="900" b="1" kern="100" spc="100" dirty="0"/>
          </a:p>
        </p:txBody>
      </p:sp>
      <p:sp>
        <p:nvSpPr>
          <p:cNvPr id="9" name="RS_Classification_Special">
            <a:extLst>
              <a:ext uri="{FF2B5EF4-FFF2-40B4-BE49-F238E27FC236}">
                <a16:creationId xmlns:a16="http://schemas.microsoft.com/office/drawing/2014/main" id="{8EAD244D-DAFE-4A34-BBC0-81CE4D65A280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8054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E5D5574F-6BBD-4634-9217-EBAD4EADBDE8}"/>
              </a:ext>
            </a:extLst>
          </p:cNvPr>
          <p:cNvPicPr>
            <a:picLocks noGrp="1" noChangeAspect="1"/>
          </p:cNvPicPr>
          <p:nvPr>
            <p:ph type="pic"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0" y="-933450"/>
            <a:ext cx="9144000" cy="51435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486996-D4E7-435A-A02D-4A67E3356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Rohde &amp; Schwarz Test Solution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375885-6138-49A0-A06B-E56F79D2473D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S_Classification">
            <a:extLst>
              <a:ext uri="{FF2B5EF4-FFF2-40B4-BE49-F238E27FC236}">
                <a16:creationId xmlns:a16="http://schemas.microsoft.com/office/drawing/2014/main" id="{D9BFA118-6F5B-C1DF-1E8F-03B0311211B0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de-DE" sz="900" b="1" kern="100" spc="100"/>
              <a:t> </a:t>
            </a:r>
            <a:endParaRPr lang="de-DE" sz="900" b="1" kern="100" spc="100" dirty="0" err="1"/>
          </a:p>
        </p:txBody>
      </p:sp>
      <p:sp>
        <p:nvSpPr>
          <p:cNvPr id="6" name="RS_Classification_Special">
            <a:extLst>
              <a:ext uri="{FF2B5EF4-FFF2-40B4-BE49-F238E27FC236}">
                <a16:creationId xmlns:a16="http://schemas.microsoft.com/office/drawing/2014/main" id="{991B9D37-A646-4152-A650-9FB8C52BFAB3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8723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63829-39A4-4992-BB57-4BA489A29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Automated Compliance </a:t>
            </a:r>
            <a:r>
              <a:rPr lang="en-US" dirty="0" err="1"/>
              <a:t>TEst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355D9-11F5-4850-9AC7-0543E0F27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134000"/>
            <a:ext cx="4364400" cy="3528000"/>
          </a:xfrm>
          <a:solidFill>
            <a:schemeClr val="accent1"/>
          </a:solidFill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</a:rPr>
              <a:t>Functions:</a:t>
            </a:r>
          </a:p>
          <a:p>
            <a:pPr lvl="1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Automated transmitter (Tx) test solution</a:t>
            </a:r>
          </a:p>
          <a:p>
            <a:pPr lvl="1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Step-by-step wizard guidance</a:t>
            </a:r>
          </a:p>
          <a:p>
            <a:pPr lvl="1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Worst-case cable model embedding and equalization support w/o add. options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Clear and comprehensive test documentation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</a:rPr>
              <a:t>Supported modes: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RBR</a:t>
            </a:r>
            <a:r>
              <a:rPr lang="en-US">
                <a:solidFill>
                  <a:schemeClr val="bg1"/>
                </a:solidFill>
              </a:rPr>
              <a:t>, HBR, HBR2, HBR3</a:t>
            </a:r>
            <a:endParaRPr lang="en-US" dirty="0">
              <a:solidFill>
                <a:schemeClr val="bg1"/>
              </a:solidFill>
            </a:endParaRP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</a:rPr>
              <a:t>Options:</a:t>
            </a:r>
          </a:p>
          <a:p>
            <a:pPr lvl="1">
              <a:spcAft>
                <a:spcPts val="0"/>
              </a:spcAft>
            </a:pPr>
            <a:r>
              <a:rPr lang="en-US" dirty="0" err="1">
                <a:solidFill>
                  <a:schemeClr val="bg1"/>
                </a:solidFill>
              </a:rPr>
              <a:t>R&amp;S</a:t>
            </a:r>
            <a:r>
              <a:rPr lang="en-US" baseline="30000" dirty="0" err="1">
                <a:solidFill>
                  <a:schemeClr val="bg1"/>
                </a:solidFill>
              </a:rPr>
              <a:t>®</a:t>
            </a:r>
            <a:r>
              <a:rPr lang="en-US" dirty="0" err="1">
                <a:solidFill>
                  <a:schemeClr val="bg1"/>
                </a:solidFill>
              </a:rPr>
              <a:t>RTP-K114</a:t>
            </a:r>
            <a:r>
              <a:rPr lang="en-US" dirty="0">
                <a:solidFill>
                  <a:schemeClr val="bg1"/>
                </a:solidFill>
              </a:rPr>
              <a:t>: DP </a:t>
            </a:r>
            <a:r>
              <a:rPr lang="en-US" dirty="0" err="1">
                <a:solidFill>
                  <a:schemeClr val="bg1"/>
                </a:solidFill>
              </a:rPr>
              <a:t>1.4a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R&amp;S</a:t>
            </a:r>
            <a:r>
              <a:rPr lang="en-US" baseline="30000" dirty="0" err="1">
                <a:solidFill>
                  <a:schemeClr val="bg1"/>
                </a:solidFill>
              </a:rPr>
              <a:t>®</a:t>
            </a:r>
            <a:r>
              <a:rPr lang="en-US" dirty="0" err="1">
                <a:solidFill>
                  <a:schemeClr val="bg1"/>
                </a:solidFill>
              </a:rPr>
              <a:t>RTP-K115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eDP</a:t>
            </a:r>
            <a:r>
              <a:rPr lang="en-US" dirty="0">
                <a:solidFill>
                  <a:schemeClr val="bg1"/>
                </a:solidFill>
              </a:rPr>
              <a:t> 1.5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</a:rPr>
              <a:t>Test fixtures: </a:t>
            </a:r>
            <a:r>
              <a:rPr lang="en-US" dirty="0">
                <a:solidFill>
                  <a:schemeClr val="bg1"/>
                </a:solidFill>
              </a:rPr>
              <a:t>order from Wilder or </a:t>
            </a:r>
            <a:r>
              <a:rPr lang="en-US" dirty="0" err="1">
                <a:solidFill>
                  <a:schemeClr val="bg1"/>
                </a:solidFill>
              </a:rPr>
              <a:t>Luxshare</a:t>
            </a: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</a:rPr>
              <a:t>Emulator: </a:t>
            </a:r>
            <a:r>
              <a:rPr lang="en-US" dirty="0">
                <a:solidFill>
                  <a:schemeClr val="bg1"/>
                </a:solidFill>
              </a:rPr>
              <a:t>order from </a:t>
            </a:r>
            <a:r>
              <a:rPr lang="en-US" dirty="0" err="1">
                <a:solidFill>
                  <a:schemeClr val="bg1"/>
                </a:solidFill>
              </a:rPr>
              <a:t>Unigraf</a:t>
            </a:r>
            <a:r>
              <a:rPr lang="en-US" dirty="0">
                <a:solidFill>
                  <a:schemeClr val="bg1"/>
                </a:solidFill>
              </a:rPr>
              <a:t> or </a:t>
            </a:r>
            <a:r>
              <a:rPr lang="en-US" dirty="0" err="1">
                <a:solidFill>
                  <a:schemeClr val="bg1"/>
                </a:solidFill>
              </a:rPr>
              <a:t>GRL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4D3BD-B2DA-45CF-84B1-737F86DC9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HDMI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C1B523-39EA-4D01-8545-28CCC6482C6A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r>
              <a:rPr lang="en-US" dirty="0" err="1"/>
              <a:t>R&amp;S</a:t>
            </a:r>
            <a:r>
              <a:rPr lang="en-US" dirty="0"/>
              <a:t> Test Solution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93C19-A3CD-41C6-AA10-8CA4709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25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D0AE30C-5D94-4841-8150-E77B0C44E2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61950"/>
            <a:ext cx="3445800" cy="19405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E3F1CA-2F3C-49B3-B79D-56111611A2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2333052"/>
            <a:ext cx="1900766" cy="2487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B0F150-5EB0-48D8-A4A0-387873CCDE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2"/>
          <a:stretch/>
        </p:blipFill>
        <p:spPr>
          <a:xfrm>
            <a:off x="7082367" y="2032031"/>
            <a:ext cx="1946967" cy="2044669"/>
          </a:xfrm>
          <a:prstGeom prst="rect">
            <a:avLst/>
          </a:prstGeom>
        </p:spPr>
      </p:pic>
      <p:sp>
        <p:nvSpPr>
          <p:cNvPr id="4" name="RS_Classification">
            <a:extLst>
              <a:ext uri="{FF2B5EF4-FFF2-40B4-BE49-F238E27FC236}">
                <a16:creationId xmlns:a16="http://schemas.microsoft.com/office/drawing/2014/main" id="{273B0C37-CA82-7239-BF77-7D75E53ECE12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de-DE" sz="900" b="1" kern="100" spc="100"/>
              <a:t> </a:t>
            </a:r>
            <a:endParaRPr lang="de-DE" sz="900" b="1" kern="100" spc="100" dirty="0" err="1"/>
          </a:p>
        </p:txBody>
      </p:sp>
      <p:sp>
        <p:nvSpPr>
          <p:cNvPr id="9" name="RS_Classification_Special">
            <a:extLst>
              <a:ext uri="{FF2B5EF4-FFF2-40B4-BE49-F238E27FC236}">
                <a16:creationId xmlns:a16="http://schemas.microsoft.com/office/drawing/2014/main" id="{2882352F-47C2-49EE-BB98-7D8E4A5B81D9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09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>
          <a:xfrm>
            <a:off x="3358763" y="3219822"/>
            <a:ext cx="2688577" cy="1467142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500" dirty="0"/>
          </a:p>
        </p:txBody>
      </p:sp>
      <p:sp>
        <p:nvSpPr>
          <p:cNvPr id="24" name="Rechteck 23"/>
          <p:cNvSpPr/>
          <p:nvPr/>
        </p:nvSpPr>
        <p:spPr>
          <a:xfrm>
            <a:off x="373963" y="3219822"/>
            <a:ext cx="2899656" cy="1435576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5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Signal Integrity Debugging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</a:rPr>
              <a:t>R&amp;S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RTP</a:t>
            </a:r>
            <a:r>
              <a:rPr lang="en-US" dirty="0">
                <a:solidFill>
                  <a:schemeClr val="tx1"/>
                </a:solidFill>
              </a:rPr>
              <a:t> Oscilloscope: </a:t>
            </a:r>
            <a:r>
              <a:rPr lang="en-US" cap="none" dirty="0">
                <a:solidFill>
                  <a:schemeClr val="tx1"/>
                </a:solidFill>
              </a:rPr>
              <a:t>Unique Analysis Functions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r>
              <a:rPr lang="en-US" dirty="0" err="1"/>
              <a:t>R&amp;S</a:t>
            </a:r>
            <a:r>
              <a:rPr lang="en-US" dirty="0"/>
              <a:t> Test Solution</a:t>
            </a:r>
          </a:p>
          <a:p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360362" y="1133475"/>
            <a:ext cx="2904654" cy="617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500" dirty="0"/>
          </a:p>
        </p:txBody>
      </p:sp>
      <p:sp>
        <p:nvSpPr>
          <p:cNvPr id="16" name="Rechteck 15"/>
          <p:cNvSpPr/>
          <p:nvPr/>
        </p:nvSpPr>
        <p:spPr>
          <a:xfrm>
            <a:off x="3350162" y="1158232"/>
            <a:ext cx="2709755" cy="5931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500" dirty="0"/>
          </a:p>
        </p:txBody>
      </p:sp>
      <p:sp>
        <p:nvSpPr>
          <p:cNvPr id="5" name="Rechteck 4"/>
          <p:cNvSpPr/>
          <p:nvPr/>
        </p:nvSpPr>
        <p:spPr>
          <a:xfrm>
            <a:off x="373964" y="1133475"/>
            <a:ext cx="2891054" cy="3529013"/>
          </a:xfrm>
          <a:prstGeom prst="rect">
            <a:avLst/>
          </a:prstGeom>
          <a:noFill/>
          <a:ln w="317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500" dirty="0"/>
          </a:p>
        </p:txBody>
      </p:sp>
      <p:sp>
        <p:nvSpPr>
          <p:cNvPr id="9" name="Rechteck 8"/>
          <p:cNvSpPr/>
          <p:nvPr/>
        </p:nvSpPr>
        <p:spPr>
          <a:xfrm>
            <a:off x="536434" y="1150354"/>
            <a:ext cx="2318375" cy="553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chemeClr val="lt1"/>
                </a:solidFill>
              </a:rPr>
              <a:t>Fastest</a:t>
            </a:r>
          </a:p>
          <a:p>
            <a:pPr algn="ctr"/>
            <a:r>
              <a:rPr lang="en-US" sz="1500" b="1" dirty="0">
                <a:solidFill>
                  <a:schemeClr val="lt1"/>
                </a:solidFill>
              </a:rPr>
              <a:t>Eye Diagram Analysis</a:t>
            </a:r>
          </a:p>
        </p:txBody>
      </p:sp>
      <p:sp>
        <p:nvSpPr>
          <p:cNvPr id="18" name="Rechteck 17"/>
          <p:cNvSpPr/>
          <p:nvPr/>
        </p:nvSpPr>
        <p:spPr>
          <a:xfrm>
            <a:off x="422875" y="1735462"/>
            <a:ext cx="28698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1" indent="-17938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HW-CDR</a:t>
            </a:r>
            <a:r>
              <a:rPr lang="en-US" sz="1400" dirty="0"/>
              <a:t> based triggering</a:t>
            </a:r>
          </a:p>
          <a:p>
            <a:pPr marL="179388" lvl="1" indent="-17938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Real-time </a:t>
            </a:r>
            <a:r>
              <a:rPr lang="en-US" sz="1400" dirty="0" err="1"/>
              <a:t>deembedding</a:t>
            </a:r>
            <a:endParaRPr lang="en-US" sz="1400" dirty="0"/>
          </a:p>
          <a:p>
            <a:pPr marL="179388" lvl="1" indent="-17938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Real-time differential math</a:t>
            </a:r>
          </a:p>
          <a:p>
            <a:pPr marL="179388" lvl="1" indent="-17938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Real-time analysis </a:t>
            </a:r>
            <a:br>
              <a:rPr lang="en-US" sz="1400" dirty="0"/>
            </a:br>
            <a:r>
              <a:rPr lang="en-US" sz="1400" dirty="0"/>
              <a:t>(histogram, mask)</a:t>
            </a:r>
          </a:p>
        </p:txBody>
      </p:sp>
      <p:sp>
        <p:nvSpPr>
          <p:cNvPr id="20" name="Rechteck 19"/>
          <p:cNvSpPr/>
          <p:nvPr/>
        </p:nvSpPr>
        <p:spPr>
          <a:xfrm>
            <a:off x="6166240" y="1131782"/>
            <a:ext cx="2700196" cy="636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500" dirty="0"/>
          </a:p>
        </p:txBody>
      </p:sp>
      <p:sp>
        <p:nvSpPr>
          <p:cNvPr id="21" name="Rechteck 20"/>
          <p:cNvSpPr/>
          <p:nvPr/>
        </p:nvSpPr>
        <p:spPr>
          <a:xfrm>
            <a:off x="6153662" y="1148657"/>
            <a:ext cx="2712773" cy="3529013"/>
          </a:xfrm>
          <a:prstGeom prst="rect">
            <a:avLst/>
          </a:prstGeom>
          <a:noFill/>
          <a:ln w="317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500" dirty="0"/>
          </a:p>
        </p:txBody>
      </p:sp>
      <p:sp>
        <p:nvSpPr>
          <p:cNvPr id="22" name="Rechteck 21"/>
          <p:cNvSpPr/>
          <p:nvPr/>
        </p:nvSpPr>
        <p:spPr>
          <a:xfrm>
            <a:off x="3350162" y="1144670"/>
            <a:ext cx="2709755" cy="3517817"/>
          </a:xfrm>
          <a:prstGeom prst="rect">
            <a:avLst/>
          </a:prstGeom>
          <a:noFill/>
          <a:ln w="317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500" dirty="0"/>
          </a:p>
        </p:txBody>
      </p:sp>
      <p:sp>
        <p:nvSpPr>
          <p:cNvPr id="27" name="Rechteck 26"/>
          <p:cNvSpPr/>
          <p:nvPr/>
        </p:nvSpPr>
        <p:spPr>
          <a:xfrm>
            <a:off x="6153662" y="1735462"/>
            <a:ext cx="272264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1" indent="-17938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16 GHz differential Pulse Source</a:t>
            </a:r>
          </a:p>
          <a:p>
            <a:pPr marL="179388" lvl="1" indent="-17938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TDR / TDT Analysis SW</a:t>
            </a:r>
          </a:p>
          <a:p>
            <a:pPr marL="179388" lvl="1" indent="-17938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Guided calibration &amp; measurement</a:t>
            </a:r>
          </a:p>
          <a:p>
            <a:pPr marL="179388" lvl="1" indent="-17938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PacketMicro</a:t>
            </a:r>
            <a:r>
              <a:rPr lang="en-US" sz="1400" dirty="0"/>
              <a:t> Probe</a:t>
            </a:r>
          </a:p>
        </p:txBody>
      </p:sp>
      <p:sp>
        <p:nvSpPr>
          <p:cNvPr id="28" name="Rechteck 27"/>
          <p:cNvSpPr/>
          <p:nvPr/>
        </p:nvSpPr>
        <p:spPr>
          <a:xfrm>
            <a:off x="3340289" y="1188881"/>
            <a:ext cx="2732206" cy="553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chemeClr val="lt1"/>
                </a:solidFill>
              </a:rPr>
              <a:t>Most detailed Jitter &amp; Noise Decomposition</a:t>
            </a:r>
          </a:p>
        </p:txBody>
      </p:sp>
      <p:pic>
        <p:nvPicPr>
          <p:cNvPr id="30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4074"/>
          <a:stretch/>
        </p:blipFill>
        <p:spPr>
          <a:xfrm>
            <a:off x="597964" y="3247673"/>
            <a:ext cx="2443054" cy="13798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2" name="Rechteck 31"/>
          <p:cNvSpPr/>
          <p:nvPr/>
        </p:nvSpPr>
        <p:spPr>
          <a:xfrm>
            <a:off x="3397023" y="1735462"/>
            <a:ext cx="26503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1" indent="-17938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Histograms for all components </a:t>
            </a:r>
          </a:p>
          <a:p>
            <a:pPr marL="179388" lvl="1" indent="-17938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Track and Spectrum views </a:t>
            </a:r>
          </a:p>
          <a:p>
            <a:pPr marL="179388" lvl="1" indent="-17938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Eye diagram, BER bathtub</a:t>
            </a:r>
          </a:p>
          <a:p>
            <a:pPr marL="179388" lvl="1" indent="-17938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Step/Frequency response</a:t>
            </a:r>
          </a:p>
        </p:txBody>
      </p:sp>
      <p:pic>
        <p:nvPicPr>
          <p:cNvPr id="33" name="Content Placeholder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" b="4537"/>
          <a:stretch/>
        </p:blipFill>
        <p:spPr>
          <a:xfrm>
            <a:off x="3478798" y="3243130"/>
            <a:ext cx="2443590" cy="13798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4" name="Rechteck 33"/>
          <p:cNvSpPr/>
          <p:nvPr/>
        </p:nvSpPr>
        <p:spPr>
          <a:xfrm>
            <a:off x="6165759" y="3204039"/>
            <a:ext cx="2688577" cy="1467142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500" dirty="0"/>
          </a:p>
        </p:txBody>
      </p:sp>
      <p:sp>
        <p:nvSpPr>
          <p:cNvPr id="38" name="Rechteck 37"/>
          <p:cNvSpPr/>
          <p:nvPr/>
        </p:nvSpPr>
        <p:spPr>
          <a:xfrm>
            <a:off x="6381551" y="1181464"/>
            <a:ext cx="2097048" cy="553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chemeClr val="lt1"/>
                </a:solidFill>
              </a:rPr>
              <a:t>Most versatile</a:t>
            </a:r>
            <a:br>
              <a:rPr lang="en-US" sz="1500" b="1" dirty="0">
                <a:solidFill>
                  <a:schemeClr val="lt1"/>
                </a:solidFill>
              </a:rPr>
            </a:br>
            <a:r>
              <a:rPr lang="en-US" sz="1500" b="1" dirty="0">
                <a:solidFill>
                  <a:schemeClr val="lt1"/>
                </a:solidFill>
              </a:rPr>
              <a:t>TDR/TDT Analysis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1" b="5201"/>
          <a:stretch/>
        </p:blipFill>
        <p:spPr>
          <a:xfrm>
            <a:off x="6254031" y="3238265"/>
            <a:ext cx="2512032" cy="13847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Testing Your Digital Design of Satellite Systems</a:t>
            </a:r>
          </a:p>
        </p:txBody>
      </p:sp>
      <p:sp>
        <p:nvSpPr>
          <p:cNvPr id="8" name="RS_Classification">
            <a:extLst>
              <a:ext uri="{FF2B5EF4-FFF2-40B4-BE49-F238E27FC236}">
                <a16:creationId xmlns:a16="http://schemas.microsoft.com/office/drawing/2014/main" id="{743BEB57-FB98-CF81-8912-C9C2DA5BFFE0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de-DE" sz="900" b="1" kern="100" spc="100"/>
              <a:t> </a:t>
            </a:r>
            <a:endParaRPr lang="de-DE" sz="900" b="1" kern="100" spc="100" dirty="0" err="1"/>
          </a:p>
        </p:txBody>
      </p:sp>
      <p:sp>
        <p:nvSpPr>
          <p:cNvPr id="11" name="RS_Classification_Special">
            <a:extLst>
              <a:ext uri="{FF2B5EF4-FFF2-40B4-BE49-F238E27FC236}">
                <a16:creationId xmlns:a16="http://schemas.microsoft.com/office/drawing/2014/main" id="{C43CE6C8-C833-401C-81B2-13569419D6C9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010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4" grpId="0" animBg="1"/>
      <p:bldP spid="16" grpId="0" animBg="1"/>
      <p:bldP spid="5" grpId="0" animBg="1"/>
      <p:bldP spid="9" grpId="0" animBg="1"/>
      <p:bldP spid="18" grpId="0"/>
      <p:bldP spid="20" grpId="0" animBg="1"/>
      <p:bldP spid="21" grpId="0" animBg="1"/>
      <p:bldP spid="22" grpId="0" animBg="1"/>
      <p:bldP spid="27" grpId="0"/>
      <p:bldP spid="28" grpId="0" animBg="1"/>
      <p:bldP spid="32" grpId="0"/>
      <p:bldP spid="34" grpId="0" animBg="1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7E075AD-E734-452E-95CB-219E34769326}"/>
              </a:ext>
            </a:extLst>
          </p:cNvPr>
          <p:cNvSpPr>
            <a:spLocks noGrp="1"/>
          </p:cNvSpPr>
          <p:nvPr>
            <p:ph type="pic" sz="quarter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486996-D4E7-435A-A02D-4A67E3356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375885-6138-49A0-A06B-E56F79D2473D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S_Classification">
            <a:extLst>
              <a:ext uri="{FF2B5EF4-FFF2-40B4-BE49-F238E27FC236}">
                <a16:creationId xmlns:a16="http://schemas.microsoft.com/office/drawing/2014/main" id="{B31CA01A-ADD8-ACF7-E94B-6E21F7027964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de-DE" sz="900" b="1" kern="100" spc="100"/>
              <a:t> </a:t>
            </a:r>
            <a:endParaRPr lang="de-DE" sz="900" b="1" kern="100" spc="100" dirty="0" err="1"/>
          </a:p>
        </p:txBody>
      </p:sp>
      <p:sp>
        <p:nvSpPr>
          <p:cNvPr id="7" name="RS_Classification_Special">
            <a:extLst>
              <a:ext uri="{FF2B5EF4-FFF2-40B4-BE49-F238E27FC236}">
                <a16:creationId xmlns:a16="http://schemas.microsoft.com/office/drawing/2014/main" id="{9C5FCB7F-C721-49BB-B399-17107EA35B9A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3504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7E075AD-E734-452E-95CB-219E34769326}"/>
              </a:ext>
            </a:extLst>
          </p:cNvPr>
          <p:cNvSpPr>
            <a:spLocks noGrp="1"/>
          </p:cNvSpPr>
          <p:nvPr>
            <p:ph type="pic" sz="quarter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486996-D4E7-435A-A02D-4A67E3356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375885-6138-49A0-A06B-E56F79D2473D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S_Classification">
            <a:extLst>
              <a:ext uri="{FF2B5EF4-FFF2-40B4-BE49-F238E27FC236}">
                <a16:creationId xmlns:a16="http://schemas.microsoft.com/office/drawing/2014/main" id="{7D37D265-46F6-12C2-5345-DC421FDA02F7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de-DE" sz="900" b="1" kern="100" spc="100"/>
              <a:t> </a:t>
            </a:r>
            <a:endParaRPr lang="de-DE" sz="900" b="1" kern="100" spc="100" dirty="0" err="1"/>
          </a:p>
        </p:txBody>
      </p:sp>
      <p:sp>
        <p:nvSpPr>
          <p:cNvPr id="7" name="RS_Classification_Special">
            <a:extLst>
              <a:ext uri="{FF2B5EF4-FFF2-40B4-BE49-F238E27FC236}">
                <a16:creationId xmlns:a16="http://schemas.microsoft.com/office/drawing/2014/main" id="{8D6EDF47-7131-441C-AF01-7CBD993F11DA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8717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CE90C-4969-4BA6-B7DB-CF074BCE4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Configuration: DP </a:t>
            </a:r>
            <a:r>
              <a:rPr lang="en-US" dirty="0" err="1"/>
              <a:t>1.4</a:t>
            </a:r>
            <a:r>
              <a:rPr lang="en-US" cap="none" dirty="0" err="1"/>
              <a:t>a</a:t>
            </a:r>
            <a:r>
              <a:rPr lang="en-US" dirty="0"/>
              <a:t> / </a:t>
            </a:r>
            <a:r>
              <a:rPr lang="en-US" cap="none" dirty="0" err="1"/>
              <a:t>e</a:t>
            </a:r>
            <a:r>
              <a:rPr lang="en-US" dirty="0" err="1"/>
              <a:t>DP1.5</a:t>
            </a:r>
            <a:br>
              <a:rPr lang="en-US" cap="none" dirty="0"/>
            </a:br>
            <a:endParaRPr lang="en-US" cap="none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3DEE1B4-5EEA-47CB-A30A-539EEF83BD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5598342"/>
              </p:ext>
            </p:extLst>
          </p:nvPr>
        </p:nvGraphicFramePr>
        <p:xfrm>
          <a:off x="359699" y="639000"/>
          <a:ext cx="8496301" cy="4048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637">
                  <a:extLst>
                    <a:ext uri="{9D8B030D-6E8A-4147-A177-3AD203B41FA5}">
                      <a16:colId xmlns:a16="http://schemas.microsoft.com/office/drawing/2014/main" val="377236595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647765430"/>
                    </a:ext>
                  </a:extLst>
                </a:gridCol>
                <a:gridCol w="4877464">
                  <a:extLst>
                    <a:ext uri="{9D8B030D-6E8A-4147-A177-3AD203B41FA5}">
                      <a16:colId xmlns:a16="http://schemas.microsoft.com/office/drawing/2014/main" val="266207471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89617255"/>
                    </a:ext>
                  </a:extLst>
                </a:gridCol>
                <a:gridCol w="1007400">
                  <a:extLst>
                    <a:ext uri="{9D8B030D-6E8A-4147-A177-3AD203B41FA5}">
                      <a16:colId xmlns:a16="http://schemas.microsoft.com/office/drawing/2014/main" val="20428606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DP </a:t>
                      </a:r>
                      <a:r>
                        <a:rPr lang="en-US" sz="1400" dirty="0" err="1"/>
                        <a:t>1.4</a:t>
                      </a:r>
                      <a:r>
                        <a:rPr lang="en-US" sz="1400" cap="none" dirty="0" err="1"/>
                        <a:t>a</a:t>
                      </a:r>
                      <a:r>
                        <a:rPr lang="en-US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cap="none" dirty="0" err="1"/>
                        <a:t>e</a:t>
                      </a:r>
                      <a:r>
                        <a:rPr lang="en-US" sz="1400" dirty="0" err="1"/>
                        <a:t>DP1.5</a:t>
                      </a:r>
                      <a:r>
                        <a:rPr lang="en-US" sz="1400" cap="none" dirty="0" err="1"/>
                        <a:t>a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1747"/>
                  </a:ext>
                </a:extLst>
              </a:tr>
              <a:tr h="325021">
                <a:tc>
                  <a:txBody>
                    <a:bodyPr/>
                    <a:lstStyle/>
                    <a:p>
                      <a:r>
                        <a:rPr lang="en-US" sz="1400" dirty="0" err="1"/>
                        <a:t>1x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RTP134B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13 GHz high-performance oscilloscope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11121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 err="1"/>
                        <a:t>1x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RTP-K114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DP </a:t>
                      </a:r>
                      <a:r>
                        <a:rPr lang="en-US" sz="1400" dirty="0" err="1"/>
                        <a:t>1.4a</a:t>
                      </a:r>
                      <a:r>
                        <a:rPr lang="en-US" sz="1400" dirty="0"/>
                        <a:t> compliance test option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54265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 err="1"/>
                        <a:t>1x</a:t>
                      </a:r>
                      <a:r>
                        <a:rPr lang="en-US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RTP-K115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eDP</a:t>
                      </a:r>
                      <a:r>
                        <a:rPr lang="en-US" sz="1400" dirty="0"/>
                        <a:t> 1.5 compliance test option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06248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 err="1"/>
                        <a:t>1x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RTP-K137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Advanced Eye analysis 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02447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400" dirty="0" err="1"/>
                        <a:t>1x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RTP-K141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Serial Pattern Trigger 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02807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400" dirty="0" err="1"/>
                        <a:t>1x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RT-</a:t>
                      </a:r>
                      <a:r>
                        <a:rPr lang="en-US" sz="1400" dirty="0" err="1"/>
                        <a:t>ZA17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Matched pair cable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25083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 err="1"/>
                        <a:t>2x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RT-</a:t>
                      </a:r>
                      <a:r>
                        <a:rPr lang="en-US" sz="1400" dirty="0" err="1"/>
                        <a:t>ZM130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13 GHz modular probe w/ RT-</a:t>
                      </a:r>
                      <a:r>
                        <a:rPr lang="en-US" sz="1400" dirty="0" err="1"/>
                        <a:t>ZMA40</a:t>
                      </a:r>
                      <a:r>
                        <a:rPr lang="en-US" sz="1400" dirty="0"/>
                        <a:t> (for Inter-Pair-Skew)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57004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 err="1"/>
                        <a:t>2x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RT-</a:t>
                      </a:r>
                      <a:r>
                        <a:rPr lang="en-US" sz="1400" dirty="0" err="1"/>
                        <a:t>ZS10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 GHz active probes (for </a:t>
                      </a:r>
                      <a:r>
                        <a:rPr lang="en-US" sz="1400" dirty="0" err="1"/>
                        <a:t>AUX_CH</a:t>
                      </a:r>
                      <a:r>
                        <a:rPr lang="en-US" sz="1400" dirty="0"/>
                        <a:t> testing)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6933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 err="1"/>
                        <a:t>1x</a:t>
                      </a:r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Test fixture from Wilder or </a:t>
                      </a:r>
                      <a:r>
                        <a:rPr lang="en-US" sz="1400" dirty="0" err="1"/>
                        <a:t>Luxshare</a:t>
                      </a:r>
                      <a:r>
                        <a:rPr lang="en-US" sz="1400" dirty="0"/>
                        <a:t> (Plug + AUX control adapter)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57416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 err="1"/>
                        <a:t>1x</a:t>
                      </a:r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DP Emulator from Wilder or </a:t>
                      </a:r>
                      <a:r>
                        <a:rPr lang="en-US" sz="1400" dirty="0" err="1"/>
                        <a:t>GRL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837846"/>
                  </a:ext>
                </a:extLst>
              </a:tr>
              <a:tr h="170089">
                <a:tc gridSpan="3">
                  <a:txBody>
                    <a:bodyPr/>
                    <a:lstStyle/>
                    <a:p>
                      <a:r>
                        <a:rPr lang="en-US" sz="1400" b="1" dirty="0"/>
                        <a:t>Optional – Signal Integrity Debugging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60453"/>
                  </a:ext>
                </a:extLst>
              </a:tr>
              <a:tr h="228699">
                <a:tc>
                  <a:txBody>
                    <a:bodyPr/>
                    <a:lstStyle/>
                    <a:p>
                      <a:r>
                        <a:rPr lang="en-US" sz="1400" dirty="0" err="1"/>
                        <a:t>1x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RTP-K134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Jitter &amp; Noise decomposition 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optional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optional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066463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50582-C6DD-48DE-AA8E-FDBB08151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HDMI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51BBB-0EA8-40F6-A903-DC78916B6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96CE55-DE31-4401-B157-748986894F5E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RS_Classification">
            <a:extLst>
              <a:ext uri="{FF2B5EF4-FFF2-40B4-BE49-F238E27FC236}">
                <a16:creationId xmlns:a16="http://schemas.microsoft.com/office/drawing/2014/main" id="{7CBF55AA-CEF2-A373-7E35-FC37891D0D66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de-DE" sz="900" b="1" kern="100" spc="100"/>
              <a:t> </a:t>
            </a:r>
            <a:endParaRPr lang="de-DE" sz="900" b="1" kern="100" spc="100" dirty="0" err="1"/>
          </a:p>
        </p:txBody>
      </p:sp>
      <p:sp>
        <p:nvSpPr>
          <p:cNvPr id="9" name="RS_Classification_Special">
            <a:extLst>
              <a:ext uri="{FF2B5EF4-FFF2-40B4-BE49-F238E27FC236}">
                <a16:creationId xmlns:a16="http://schemas.microsoft.com/office/drawing/2014/main" id="{05CAF149-9BB1-4329-B87F-94F33DD3E7EE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889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32F3F5-82BF-426E-840F-BE721E1EDE94}"/>
              </a:ext>
            </a:extLst>
          </p:cNvPr>
          <p:cNvSpPr>
            <a:spLocks noGrp="1"/>
          </p:cNvSpPr>
          <p:nvPr>
            <p:ph type="pic" sz="quarter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E7F87DC-62DC-4230-A66F-0351966CE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DisplayPort –Technology Refresher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747164-EB38-44CE-A7EB-E1359957A0EC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S_Classification">
            <a:extLst>
              <a:ext uri="{FF2B5EF4-FFF2-40B4-BE49-F238E27FC236}">
                <a16:creationId xmlns:a16="http://schemas.microsoft.com/office/drawing/2014/main" id="{8DE9EBA0-D91B-0DBA-051E-4044BB5DD905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de-DE" sz="900" b="1" kern="100" spc="100"/>
              <a:t> </a:t>
            </a:r>
            <a:endParaRPr lang="de-DE" sz="900" b="1" kern="100" spc="100" dirty="0" err="1"/>
          </a:p>
        </p:txBody>
      </p:sp>
      <p:sp>
        <p:nvSpPr>
          <p:cNvPr id="4" name="RS_Classification_Special">
            <a:extLst>
              <a:ext uri="{FF2B5EF4-FFF2-40B4-BE49-F238E27FC236}">
                <a16:creationId xmlns:a16="http://schemas.microsoft.com/office/drawing/2014/main" id="{15A3C7EA-ED65-408F-9D59-7AB16626A75B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8480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7BA88-B3E9-19AE-DC5E-C1B34615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Test 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DP </a:t>
            </a:r>
            <a:r>
              <a:rPr lang="en-US" dirty="0" err="1">
                <a:solidFill>
                  <a:schemeClr val="tx1"/>
                </a:solidFill>
              </a:rPr>
              <a:t>1.4</a:t>
            </a:r>
            <a:r>
              <a:rPr lang="en-US" cap="none" dirty="0" err="1">
                <a:solidFill>
                  <a:schemeClr val="tx1"/>
                </a:solidFill>
              </a:rPr>
              <a:t>a</a:t>
            </a:r>
            <a:r>
              <a:rPr lang="en-US" dirty="0">
                <a:solidFill>
                  <a:schemeClr val="tx1"/>
                </a:solidFill>
              </a:rPr>
              <a:t> / 2.0 / 2.1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04EE05F-110E-4E71-B6DF-A6F39F3DA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blabla</a:t>
            </a:r>
            <a:r>
              <a:rPr lang="en-US" dirty="0">
                <a:solidFill>
                  <a:srgbClr val="FF0000"/>
                </a:solidFill>
              </a:rPr>
              <a:t> – Patrick??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4982B-A4B7-0893-2346-59310801B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</a:t>
            </a:r>
            <a:r>
              <a:rPr lang="en-US" dirty="0" err="1"/>
              <a:t>DP1.4a</a:t>
            </a:r>
            <a:r>
              <a:rPr lang="en-US" dirty="0"/>
              <a:t>/ </a:t>
            </a:r>
            <a:r>
              <a:rPr lang="en-US" dirty="0" err="1"/>
              <a:t>eDP1.5a</a:t>
            </a:r>
            <a:r>
              <a:rPr lang="en-US" dirty="0"/>
              <a:t>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36993-5A5E-BE4C-1421-1AFA259F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30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F77EC47-96A3-4E9C-BDAD-02AF49F8A080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243AEE-6492-23D9-55E8-F6085C286C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80" y="976349"/>
            <a:ext cx="3548000" cy="1995750"/>
          </a:xfrm>
          <a:prstGeom prst="rect">
            <a:avLst/>
          </a:prstGeom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E63E2717-AF5C-1182-FBA3-32AA4651E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070" y="3137398"/>
            <a:ext cx="2233619" cy="10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57A5F11-141C-972B-1CD4-89CF87566D91}"/>
              </a:ext>
            </a:extLst>
          </p:cNvPr>
          <p:cNvSpPr/>
          <p:nvPr/>
        </p:nvSpPr>
        <p:spPr>
          <a:xfrm>
            <a:off x="4732089" y="4170824"/>
            <a:ext cx="914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500" dirty="0"/>
              <a:t>Fixture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4170FD-E4BF-19AE-B172-A9D07711FFA0}"/>
              </a:ext>
            </a:extLst>
          </p:cNvPr>
          <p:cNvSpPr/>
          <p:nvPr/>
        </p:nvSpPr>
        <p:spPr>
          <a:xfrm>
            <a:off x="6459698" y="4170824"/>
            <a:ext cx="914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500" dirty="0"/>
              <a:t>Fixture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0D14E54-C9AB-7ADF-10B6-9998D119F723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4556889" y="4361324"/>
            <a:ext cx="175200" cy="0"/>
          </a:xfrm>
          <a:prstGeom prst="line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C033CE5-F383-CB08-B799-D8BCEF7421C6}"/>
              </a:ext>
            </a:extLst>
          </p:cNvPr>
          <p:cNvCxnSpPr>
            <a:cxnSpLocks/>
          </p:cNvCxnSpPr>
          <p:nvPr/>
        </p:nvCxnSpPr>
        <p:spPr>
          <a:xfrm flipV="1">
            <a:off x="4556889" y="2886420"/>
            <a:ext cx="0" cy="1469860"/>
          </a:xfrm>
          <a:prstGeom prst="line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96C0D69-7D25-6938-6C50-AC7F7EF87127}"/>
              </a:ext>
            </a:extLst>
          </p:cNvPr>
          <p:cNvCxnSpPr>
            <a:cxnSpLocks/>
          </p:cNvCxnSpPr>
          <p:nvPr/>
        </p:nvCxnSpPr>
        <p:spPr>
          <a:xfrm flipH="1">
            <a:off x="4556889" y="2888867"/>
            <a:ext cx="632400" cy="0"/>
          </a:xfrm>
          <a:prstGeom prst="line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5CF1E93-BE23-8488-E2C3-384C6DE11DBF}"/>
              </a:ext>
            </a:extLst>
          </p:cNvPr>
          <p:cNvCxnSpPr>
            <a:cxnSpLocks/>
          </p:cNvCxnSpPr>
          <p:nvPr/>
        </p:nvCxnSpPr>
        <p:spPr>
          <a:xfrm flipH="1" flipV="1">
            <a:off x="5189289" y="2510464"/>
            <a:ext cx="6927" cy="381000"/>
          </a:xfrm>
          <a:prstGeom prst="line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A84255-83F0-F2C7-4D51-B614DD838A58}"/>
              </a:ext>
            </a:extLst>
          </p:cNvPr>
          <p:cNvCxnSpPr>
            <a:cxnSpLocks/>
          </p:cNvCxnSpPr>
          <p:nvPr/>
        </p:nvCxnSpPr>
        <p:spPr>
          <a:xfrm flipV="1">
            <a:off x="7528689" y="2888867"/>
            <a:ext cx="0" cy="1469860"/>
          </a:xfrm>
          <a:prstGeom prst="line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536E3C6-CDCE-5B5E-E591-3F7201A81D76}"/>
              </a:ext>
            </a:extLst>
          </p:cNvPr>
          <p:cNvCxnSpPr>
            <a:cxnSpLocks/>
          </p:cNvCxnSpPr>
          <p:nvPr/>
        </p:nvCxnSpPr>
        <p:spPr>
          <a:xfrm flipH="1" flipV="1">
            <a:off x="6538089" y="2886420"/>
            <a:ext cx="983673" cy="2447"/>
          </a:xfrm>
          <a:prstGeom prst="line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E4BDDF-BD66-E658-E929-ABD3870BF994}"/>
              </a:ext>
            </a:extLst>
          </p:cNvPr>
          <p:cNvCxnSpPr>
            <a:cxnSpLocks/>
            <a:endCxn id="19" idx="3"/>
          </p:cNvCxnSpPr>
          <p:nvPr/>
        </p:nvCxnSpPr>
        <p:spPr>
          <a:xfrm flipH="1">
            <a:off x="7374098" y="4358727"/>
            <a:ext cx="161518" cy="2597"/>
          </a:xfrm>
          <a:prstGeom prst="line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7BE865F-5C2D-6702-A102-84F0E20238A3}"/>
              </a:ext>
            </a:extLst>
          </p:cNvPr>
          <p:cNvCxnSpPr>
            <a:cxnSpLocks/>
          </p:cNvCxnSpPr>
          <p:nvPr/>
        </p:nvCxnSpPr>
        <p:spPr>
          <a:xfrm flipH="1" flipV="1">
            <a:off x="6538089" y="2505608"/>
            <a:ext cx="6927" cy="381000"/>
          </a:xfrm>
          <a:prstGeom prst="line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1" name="TextBox 4110">
            <a:extLst>
              <a:ext uri="{FF2B5EF4-FFF2-40B4-BE49-F238E27FC236}">
                <a16:creationId xmlns:a16="http://schemas.microsoft.com/office/drawing/2014/main" id="{FF7704EF-2E5D-BF04-98B2-CA1A51A511CA}"/>
              </a:ext>
            </a:extLst>
          </p:cNvPr>
          <p:cNvSpPr txBox="1"/>
          <p:nvPr/>
        </p:nvSpPr>
        <p:spPr>
          <a:xfrm>
            <a:off x="2963188" y="2995963"/>
            <a:ext cx="1695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SMA Cables</a:t>
            </a:r>
          </a:p>
        </p:txBody>
      </p:sp>
      <p:sp>
        <p:nvSpPr>
          <p:cNvPr id="4112" name="TextBox 4111">
            <a:extLst>
              <a:ext uri="{FF2B5EF4-FFF2-40B4-BE49-F238E27FC236}">
                <a16:creationId xmlns:a16="http://schemas.microsoft.com/office/drawing/2014/main" id="{EF36667A-C53A-A1E1-D3CD-31720C4BA710}"/>
              </a:ext>
            </a:extLst>
          </p:cNvPr>
          <p:cNvSpPr txBox="1"/>
          <p:nvPr/>
        </p:nvSpPr>
        <p:spPr>
          <a:xfrm>
            <a:off x="5802256" y="2831239"/>
            <a:ext cx="742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DUT</a:t>
            </a:r>
          </a:p>
        </p:txBody>
      </p:sp>
      <p:sp>
        <p:nvSpPr>
          <p:cNvPr id="4113" name="TextBox 4112">
            <a:extLst>
              <a:ext uri="{FF2B5EF4-FFF2-40B4-BE49-F238E27FC236}">
                <a16:creationId xmlns:a16="http://schemas.microsoft.com/office/drawing/2014/main" id="{0F8A42AC-07A2-8FFB-64E3-9B14C3CFEA3C}"/>
              </a:ext>
            </a:extLst>
          </p:cNvPr>
          <p:cNvSpPr txBox="1"/>
          <p:nvPr/>
        </p:nvSpPr>
        <p:spPr>
          <a:xfrm>
            <a:off x="5737743" y="685772"/>
            <a:ext cx="983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ZNB26</a:t>
            </a:r>
          </a:p>
        </p:txBody>
      </p:sp>
      <p:sp>
        <p:nvSpPr>
          <p:cNvPr id="8" name="RS_Classification">
            <a:extLst>
              <a:ext uri="{FF2B5EF4-FFF2-40B4-BE49-F238E27FC236}">
                <a16:creationId xmlns:a16="http://schemas.microsoft.com/office/drawing/2014/main" id="{0CC8EF3A-3923-48CC-3AB3-0A03922586CA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en-US" sz="900" b="1" kern="100" spc="100"/>
              <a:t> </a:t>
            </a:r>
            <a:endParaRPr lang="en-US" sz="900" b="1" kern="100" spc="100" dirty="0"/>
          </a:p>
        </p:txBody>
      </p:sp>
      <p:sp>
        <p:nvSpPr>
          <p:cNvPr id="4" name="RS_Classification_Special">
            <a:extLst>
              <a:ext uri="{FF2B5EF4-FFF2-40B4-BE49-F238E27FC236}">
                <a16:creationId xmlns:a16="http://schemas.microsoft.com/office/drawing/2014/main" id="{69187AAF-7C5A-4E64-80F5-DDFFC3F33225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6776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887DE3-850A-4398-9291-DAB438CAD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31622"/>
            <a:ext cx="4800600" cy="3601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A4200-0367-496A-9EDE-F13579874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C708B-7DE9-4FE7-B48A-DE019EAF4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134000"/>
            <a:ext cx="3907200" cy="3528000"/>
          </a:xfrm>
        </p:spPr>
        <p:txBody>
          <a:bodyPr/>
          <a:lstStyle/>
          <a:p>
            <a:r>
              <a:rPr lang="en-US" dirty="0"/>
              <a:t>DP &amp; </a:t>
            </a:r>
            <a:r>
              <a:rPr lang="en-US" dirty="0" err="1"/>
              <a:t>eDP</a:t>
            </a:r>
            <a:r>
              <a:rPr lang="en-US" dirty="0"/>
              <a:t> integration expands to new applications</a:t>
            </a:r>
          </a:p>
          <a:p>
            <a:pPr>
              <a:spcBef>
                <a:spcPts val="1200"/>
              </a:spcBef>
            </a:pPr>
            <a:r>
              <a:rPr lang="en-US" dirty="0" err="1"/>
              <a:t>VESA</a:t>
            </a:r>
            <a:r>
              <a:rPr lang="en-US" dirty="0"/>
              <a:t> defines standards &amp; CTS for device interoperability</a:t>
            </a:r>
          </a:p>
          <a:p>
            <a:pPr>
              <a:spcBef>
                <a:spcPts val="1200"/>
              </a:spcBef>
            </a:pPr>
            <a:r>
              <a:rPr lang="en-US" dirty="0" err="1"/>
              <a:t>R&amp;S</a:t>
            </a:r>
            <a:r>
              <a:rPr lang="en-US" dirty="0"/>
              <a:t> Source PHY test solutions:</a:t>
            </a:r>
          </a:p>
          <a:p>
            <a:pPr lvl="1"/>
            <a:r>
              <a:rPr lang="en-US" dirty="0"/>
              <a:t>Signal integrity debugging</a:t>
            </a:r>
          </a:p>
          <a:p>
            <a:pPr lvl="1"/>
            <a:r>
              <a:rPr lang="en-US" dirty="0"/>
              <a:t>Automated compliance test for</a:t>
            </a:r>
            <a:br>
              <a:rPr lang="en-US" dirty="0"/>
            </a:br>
            <a:r>
              <a:rPr lang="en-US" dirty="0"/>
              <a:t>DP </a:t>
            </a:r>
            <a:r>
              <a:rPr lang="en-US" dirty="0" err="1"/>
              <a:t>1.4a</a:t>
            </a:r>
            <a:r>
              <a:rPr lang="en-US" dirty="0"/>
              <a:t> and </a:t>
            </a:r>
            <a:r>
              <a:rPr lang="en-US" dirty="0" err="1"/>
              <a:t>eDP</a:t>
            </a:r>
            <a:r>
              <a:rPr lang="en-US" dirty="0"/>
              <a:t> 1.5</a:t>
            </a:r>
          </a:p>
          <a:p>
            <a:pPr>
              <a:spcBef>
                <a:spcPts val="1200"/>
              </a:spcBef>
            </a:pPr>
            <a:r>
              <a:rPr lang="en-US" dirty="0"/>
              <a:t>Further </a:t>
            </a:r>
            <a:r>
              <a:rPr lang="en-US" dirty="0" err="1"/>
              <a:t>R&amp;S</a:t>
            </a:r>
            <a:r>
              <a:rPr lang="en-US" dirty="0"/>
              <a:t> offering include vector network analyzer for cable testing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A2BB73-0DE5-404B-942E-A646BB662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HDMI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1F76ED-A39D-488F-8B86-AF6650CA5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31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FBAB7B-DE73-4864-9F41-DD63B4D658E9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S_Classification">
            <a:extLst>
              <a:ext uri="{FF2B5EF4-FFF2-40B4-BE49-F238E27FC236}">
                <a16:creationId xmlns:a16="http://schemas.microsoft.com/office/drawing/2014/main" id="{B8E774E4-837A-FD6C-C165-00383ADC94ED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de-DE" sz="900" b="1" kern="100" spc="100"/>
              <a:t> </a:t>
            </a:r>
            <a:endParaRPr lang="de-DE" sz="900" b="1" kern="100" spc="100" dirty="0" err="1"/>
          </a:p>
        </p:txBody>
      </p:sp>
      <p:sp>
        <p:nvSpPr>
          <p:cNvPr id="9" name="RS_Classification_Special">
            <a:extLst>
              <a:ext uri="{FF2B5EF4-FFF2-40B4-BE49-F238E27FC236}">
                <a16:creationId xmlns:a16="http://schemas.microsoft.com/office/drawing/2014/main" id="{45C26240-833A-4025-B9C7-6E3F2B63ED9D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44675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06117C-D561-460C-8F70-BD2FDAC75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8980" y="2216826"/>
            <a:ext cx="2466040" cy="709847"/>
          </a:xfrm>
        </p:spPr>
        <p:txBody>
          <a:bodyPr anchor="ctr"/>
          <a:lstStyle/>
          <a:p>
            <a:pPr algn="ctr"/>
            <a:r>
              <a:rPr lang="en-US" sz="3200"/>
              <a:t>Thank you!</a:t>
            </a:r>
            <a:endParaRPr lang="en-US" sz="3200" dirty="0"/>
          </a:p>
        </p:txBody>
      </p:sp>
      <p:sp>
        <p:nvSpPr>
          <p:cNvPr id="5" name="RS_Classification">
            <a:extLst>
              <a:ext uri="{FF2B5EF4-FFF2-40B4-BE49-F238E27FC236}">
                <a16:creationId xmlns:a16="http://schemas.microsoft.com/office/drawing/2014/main" id="{41A2FBAB-DF5F-95EC-5766-89E0D108DC4D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en-US" sz="900" b="1" kern="100" spc="100"/>
              <a:t> </a:t>
            </a:r>
            <a:endParaRPr lang="en-US" sz="900" b="1" kern="100" spc="100" dirty="0"/>
          </a:p>
        </p:txBody>
      </p:sp>
      <p:sp>
        <p:nvSpPr>
          <p:cNvPr id="3" name="RS_Classification_Special">
            <a:extLst>
              <a:ext uri="{FF2B5EF4-FFF2-40B4-BE49-F238E27FC236}">
                <a16:creationId xmlns:a16="http://schemas.microsoft.com/office/drawing/2014/main" id="{EDF670C6-B9E2-47F5-9903-83EAAAE6843E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1920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7BA88-B3E9-19AE-DC5E-C1B34615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from </a:t>
            </a:r>
            <a:r>
              <a:rPr lang="en-US" dirty="0" err="1"/>
              <a:t>Aes</a:t>
            </a:r>
            <a:r>
              <a:rPr lang="en-US" dirty="0"/>
              <a:t> during question portion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A4686-6D0B-73E2-80E5-FC1A2B973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a demo setup with cameras and detailed overview of what is going on there as well as a discussion of the cable test solution</a:t>
            </a:r>
          </a:p>
          <a:p>
            <a:r>
              <a:rPr lang="en-US" dirty="0"/>
              <a:t>Need customer facing one pager</a:t>
            </a:r>
          </a:p>
          <a:p>
            <a:r>
              <a:rPr lang="en-US" dirty="0"/>
              <a:t>One pager for each technology (HDMI, USB, DP)</a:t>
            </a:r>
          </a:p>
          <a:p>
            <a:r>
              <a:rPr lang="en-US" dirty="0"/>
              <a:t>TDR limit lines for </a:t>
            </a:r>
            <a:r>
              <a:rPr lang="en-US" dirty="0" err="1"/>
              <a:t>eDP</a:t>
            </a:r>
            <a:r>
              <a:rPr lang="en-US" dirty="0"/>
              <a:t>/HDMI/DP TDR solution, can we provide this?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4982B-A4B7-0893-2346-59310801B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</a:t>
            </a:r>
            <a:r>
              <a:rPr lang="en-US" dirty="0" err="1"/>
              <a:t>DP1.4a</a:t>
            </a:r>
            <a:r>
              <a:rPr lang="en-US" dirty="0"/>
              <a:t>/ </a:t>
            </a:r>
            <a:r>
              <a:rPr lang="en-US" dirty="0" err="1"/>
              <a:t>eDP1.5a</a:t>
            </a:r>
            <a:r>
              <a:rPr lang="en-US" dirty="0"/>
              <a:t>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36993-5A5E-BE4C-1421-1AFA259F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33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2BAACF-D405-061F-45DD-73C5BE41CA05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S_Classification">
            <a:extLst>
              <a:ext uri="{FF2B5EF4-FFF2-40B4-BE49-F238E27FC236}">
                <a16:creationId xmlns:a16="http://schemas.microsoft.com/office/drawing/2014/main" id="{0CC8EF3A-3923-48CC-3AB3-0A03922586CA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en-US" sz="900" b="1" kern="100" spc="100"/>
              <a:t> </a:t>
            </a:r>
            <a:endParaRPr lang="en-US" sz="900" b="1" kern="100" spc="100" dirty="0"/>
          </a:p>
        </p:txBody>
      </p:sp>
      <p:sp>
        <p:nvSpPr>
          <p:cNvPr id="9" name="RS_Classification_Special">
            <a:extLst>
              <a:ext uri="{FF2B5EF4-FFF2-40B4-BE49-F238E27FC236}">
                <a16:creationId xmlns:a16="http://schemas.microsoft.com/office/drawing/2014/main" id="{8DCE68E5-07F9-4F15-B35F-AFC41EA1684D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1122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7BA88-B3E9-19AE-DC5E-C1B34615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A4686-6D0B-73E2-80E5-FC1A2B973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 action="ppaction://hlinkfile"/>
              </a:rPr>
              <a:t>Compliance Test Specification for DP1.4a </a:t>
            </a:r>
            <a:r>
              <a:rPr lang="en-US" dirty="0"/>
              <a:t>(link)</a:t>
            </a:r>
          </a:p>
          <a:p>
            <a:r>
              <a:rPr lang="en-US" dirty="0">
                <a:hlinkClick r:id="rId4"/>
              </a:rPr>
              <a:t>List of Certified DP Components</a:t>
            </a:r>
            <a:r>
              <a:rPr lang="en-US" dirty="0"/>
              <a:t>, these companies could be our customers!</a:t>
            </a:r>
          </a:p>
          <a:p>
            <a:r>
              <a:rPr lang="en-US" dirty="0">
                <a:hlinkClick r:id="rId5"/>
              </a:rPr>
              <a:t>One pager for AMs </a:t>
            </a:r>
            <a:r>
              <a:rPr lang="en-US" dirty="0"/>
              <a:t>focused on </a:t>
            </a:r>
            <a:r>
              <a:rPr lang="en-US" dirty="0" err="1"/>
              <a:t>ScopeSuite</a:t>
            </a:r>
            <a:r>
              <a:rPr lang="en-US" dirty="0"/>
              <a:t> solutions</a:t>
            </a:r>
          </a:p>
          <a:p>
            <a:r>
              <a:rPr lang="en-US" dirty="0">
                <a:hlinkClick r:id="rId6"/>
              </a:rPr>
              <a:t>Scope configuration overview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other documents do </a:t>
            </a:r>
            <a:r>
              <a:rPr lang="en-US" b="1" dirty="0"/>
              <a:t>YOU</a:t>
            </a:r>
            <a:r>
              <a:rPr lang="en-US" dirty="0"/>
              <a:t> think would be helpful to AMs/SEs/AEs and customers?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4982B-A4B7-0893-2346-59310801B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</a:t>
            </a:r>
            <a:r>
              <a:rPr lang="en-US" dirty="0" err="1"/>
              <a:t>DP1.4a</a:t>
            </a:r>
            <a:r>
              <a:rPr lang="en-US" dirty="0"/>
              <a:t>/ </a:t>
            </a:r>
            <a:r>
              <a:rPr lang="en-US" dirty="0" err="1"/>
              <a:t>eDP1.5a</a:t>
            </a:r>
            <a:r>
              <a:rPr lang="en-US" dirty="0"/>
              <a:t>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36993-5A5E-BE4C-1421-1AFA259F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34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2BAACF-D405-061F-45DD-73C5BE41CA05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S_Classification">
            <a:extLst>
              <a:ext uri="{FF2B5EF4-FFF2-40B4-BE49-F238E27FC236}">
                <a16:creationId xmlns:a16="http://schemas.microsoft.com/office/drawing/2014/main" id="{0CC8EF3A-3923-48CC-3AB3-0A03922586CA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en-US" sz="900" b="1" kern="100" spc="100"/>
              <a:t> </a:t>
            </a:r>
            <a:endParaRPr lang="en-US" sz="900" b="1" kern="100" spc="100" dirty="0"/>
          </a:p>
        </p:txBody>
      </p:sp>
      <p:sp>
        <p:nvSpPr>
          <p:cNvPr id="9" name="RS_Classification_Special">
            <a:extLst>
              <a:ext uri="{FF2B5EF4-FFF2-40B4-BE49-F238E27FC236}">
                <a16:creationId xmlns:a16="http://schemas.microsoft.com/office/drawing/2014/main" id="{8905D6F0-FA46-4745-BBAE-BD00725EE6D9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1251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7BA88-B3E9-19AE-DC5E-C1B34615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DisplayPort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A4686-6D0B-73E2-80E5-FC1A2B973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134000"/>
            <a:ext cx="4248000" cy="3528000"/>
          </a:xfrm>
          <a:solidFill>
            <a:schemeClr val="accent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2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Digital Display Interface</a:t>
            </a:r>
          </a:p>
          <a:p>
            <a:pPr>
              <a:spcBef>
                <a:spcPts val="800"/>
              </a:spcBef>
            </a:pPr>
            <a:r>
              <a:rPr lang="en-US" dirty="0">
                <a:solidFill>
                  <a:schemeClr val="bg1"/>
                </a:solidFill>
              </a:rPr>
              <a:t>Typically used for gaming or similar consumer electronics</a:t>
            </a:r>
          </a:p>
          <a:p>
            <a:pPr>
              <a:spcBef>
                <a:spcPts val="800"/>
              </a:spcBef>
            </a:pPr>
            <a:r>
              <a:rPr lang="en-US" dirty="0">
                <a:solidFill>
                  <a:schemeClr val="bg1"/>
                </a:solidFill>
              </a:rPr>
              <a:t>DisplayPort created in 2006 by </a:t>
            </a:r>
            <a:r>
              <a:rPr lang="en-US" dirty="0" err="1">
                <a:solidFill>
                  <a:schemeClr val="bg1"/>
                </a:solidFill>
              </a:rPr>
              <a:t>VESA</a:t>
            </a: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800"/>
              </a:spcBef>
            </a:pPr>
            <a:r>
              <a:rPr lang="en-US" dirty="0">
                <a:solidFill>
                  <a:schemeClr val="bg1"/>
                </a:solidFill>
              </a:rPr>
              <a:t>Competes with HDMI as a video standard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There are lots of versions of DisplayPort:</a:t>
            </a:r>
          </a:p>
          <a:p>
            <a:pPr lvl="1"/>
            <a:r>
              <a:rPr lang="en-US" i="1" dirty="0">
                <a:solidFill>
                  <a:schemeClr val="bg1"/>
                </a:solidFill>
              </a:rPr>
              <a:t>embedded DP / Alt Mode / Dual-Mode DP / internal DP / wireless DP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Popular in different applications and industries</a:t>
            </a:r>
          </a:p>
          <a:p>
            <a:pPr lvl="1"/>
            <a:r>
              <a:rPr lang="en-US" i="1" dirty="0">
                <a:solidFill>
                  <a:schemeClr val="bg1"/>
                </a:solidFill>
              </a:rPr>
              <a:t>e.g. automotive, aerospace &amp; defense, medical, etc.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4982B-A4B7-0893-2346-59310801B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</a:t>
            </a:r>
            <a:r>
              <a:rPr lang="en-US" dirty="0" err="1"/>
              <a:t>DP1.4a</a:t>
            </a:r>
            <a:r>
              <a:rPr lang="en-US" dirty="0"/>
              <a:t>/ </a:t>
            </a:r>
            <a:r>
              <a:rPr lang="en-US" dirty="0" err="1"/>
              <a:t>eDP1.5a</a:t>
            </a:r>
            <a:r>
              <a:rPr lang="en-US" dirty="0"/>
              <a:t>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36993-5A5E-BE4C-1421-1AFA259F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2BAACF-D405-061F-45DD-73C5BE41CA05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r>
              <a:rPr lang="en-US" dirty="0"/>
              <a:t>Technology Refresher</a:t>
            </a:r>
          </a:p>
        </p:txBody>
      </p:sp>
      <p:pic>
        <p:nvPicPr>
          <p:cNvPr id="9" name="Picture 4" descr="VESA-Logo.svg">
            <a:extLst>
              <a:ext uri="{FF2B5EF4-FFF2-40B4-BE49-F238E27FC236}">
                <a16:creationId xmlns:a16="http://schemas.microsoft.com/office/drawing/2014/main" id="{843D222A-AC57-408E-1AF9-2EFF38B6F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39542"/>
            <a:ext cx="2646117" cy="875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ESA Announces DP8K Certified DisplayPort Cables">
            <a:extLst>
              <a:ext uri="{FF2B5EF4-FFF2-40B4-BE49-F238E27FC236}">
                <a16:creationId xmlns:a16="http://schemas.microsoft.com/office/drawing/2014/main" id="{8CB6EDD1-FA5B-2AB1-DB66-7DBC732BA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0" y="2266798"/>
            <a:ext cx="4144996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S_Classification">
            <a:extLst>
              <a:ext uri="{FF2B5EF4-FFF2-40B4-BE49-F238E27FC236}">
                <a16:creationId xmlns:a16="http://schemas.microsoft.com/office/drawing/2014/main" id="{0CC8EF3A-3923-48CC-3AB3-0A03922586CA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en-US" sz="900" b="1" kern="100" spc="100"/>
              <a:t> </a:t>
            </a:r>
            <a:endParaRPr lang="en-US" sz="900" b="1" kern="100" spc="100" dirty="0"/>
          </a:p>
        </p:txBody>
      </p:sp>
      <p:sp>
        <p:nvSpPr>
          <p:cNvPr id="10" name="RS_Classification_Special">
            <a:extLst>
              <a:ext uri="{FF2B5EF4-FFF2-40B4-BE49-F238E27FC236}">
                <a16:creationId xmlns:a16="http://schemas.microsoft.com/office/drawing/2014/main" id="{AA7C379B-AC25-4DB5-BC5E-8876CC431260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2201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94;p17">
            <a:extLst>
              <a:ext uri="{FF2B5EF4-FFF2-40B4-BE49-F238E27FC236}">
                <a16:creationId xmlns:a16="http://schemas.microsoft.com/office/drawing/2014/main" id="{74D93387-B1D8-8D7B-DE66-56F3E7CD5D6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2400" y="340355"/>
            <a:ext cx="1632475" cy="163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A7BA88-B3E9-19AE-DC5E-C1B34615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Connector Types	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4982B-A4B7-0893-2346-59310801B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</a:t>
            </a:r>
            <a:r>
              <a:rPr lang="en-US" dirty="0" err="1"/>
              <a:t>DP1.4a</a:t>
            </a:r>
            <a:r>
              <a:rPr lang="en-US" dirty="0"/>
              <a:t>/ </a:t>
            </a:r>
            <a:r>
              <a:rPr lang="en-US" dirty="0" err="1"/>
              <a:t>eDP1.5a</a:t>
            </a:r>
            <a:r>
              <a:rPr lang="en-US" dirty="0"/>
              <a:t>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36993-5A5E-BE4C-1421-1AFA259F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2BAACF-D405-061F-45DD-73C5BE41CA05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r>
              <a:rPr lang="en-US" dirty="0"/>
              <a:t>Technology Refresher</a:t>
            </a:r>
          </a:p>
          <a:p>
            <a:endParaRPr lang="en-US" dirty="0"/>
          </a:p>
        </p:txBody>
      </p:sp>
      <p:pic>
        <p:nvPicPr>
          <p:cNvPr id="12" name="Google Shape;96;p17">
            <a:extLst>
              <a:ext uri="{FF2B5EF4-FFF2-40B4-BE49-F238E27FC236}">
                <a16:creationId xmlns:a16="http://schemas.microsoft.com/office/drawing/2014/main" id="{5265B166-0FA8-DA8F-A37E-70681ACF710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908" y="1223437"/>
            <a:ext cx="2211907" cy="133815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08CA45-D11C-B5A8-2D2C-1460FBB7B60D}"/>
              </a:ext>
            </a:extLst>
          </p:cNvPr>
          <p:cNvSpPr txBox="1"/>
          <p:nvPr/>
        </p:nvSpPr>
        <p:spPr>
          <a:xfrm>
            <a:off x="557489" y="1051927"/>
            <a:ext cx="149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Full size DP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49B393-1A8D-F8DE-62FF-32DDD86B93D2}"/>
              </a:ext>
            </a:extLst>
          </p:cNvPr>
          <p:cNvSpPr txBox="1"/>
          <p:nvPr/>
        </p:nvSpPr>
        <p:spPr>
          <a:xfrm>
            <a:off x="4267200" y="269668"/>
            <a:ext cx="1415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Mini DP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8E73D7-F9B3-6D92-84D2-F8C14A1F1DAA}"/>
              </a:ext>
            </a:extLst>
          </p:cNvPr>
          <p:cNvSpPr txBox="1"/>
          <p:nvPr/>
        </p:nvSpPr>
        <p:spPr>
          <a:xfrm>
            <a:off x="6887554" y="1029125"/>
            <a:ext cx="1632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USB Type-C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EBE198-F47B-82F5-A069-CB2ABAA69707}"/>
              </a:ext>
            </a:extLst>
          </p:cNvPr>
          <p:cNvSpPr txBox="1"/>
          <p:nvPr/>
        </p:nvSpPr>
        <p:spPr>
          <a:xfrm>
            <a:off x="4779786" y="2161642"/>
            <a:ext cx="1736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Embedded DP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8F2254A-FBBB-9414-50AE-7A0E9A98E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864" y="2512642"/>
            <a:ext cx="2952000" cy="185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0D0EF4-B385-0288-6D1F-C99476EFA9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159" y="905563"/>
            <a:ext cx="1986169" cy="2134533"/>
          </a:xfrm>
          <a:prstGeom prst="rect">
            <a:avLst/>
          </a:prstGeom>
        </p:spPr>
      </p:pic>
      <p:pic>
        <p:nvPicPr>
          <p:cNvPr id="1026" name="Picture 2" descr="https://www.wieson.com/userfiles/images/DP40-80-Cable-2.png">
            <a:extLst>
              <a:ext uri="{FF2B5EF4-FFF2-40B4-BE49-F238E27FC236}">
                <a16:creationId xmlns:a16="http://schemas.microsoft.com/office/drawing/2014/main" id="{2FD5BA90-DA29-4C92-8BEE-4B7F14066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89" y="2787909"/>
            <a:ext cx="2952001" cy="189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81CB525-2F6A-4DCC-8C14-E57891463AEB}"/>
              </a:ext>
            </a:extLst>
          </p:cNvPr>
          <p:cNvSpPr txBox="1"/>
          <p:nvPr/>
        </p:nvSpPr>
        <p:spPr>
          <a:xfrm>
            <a:off x="212848" y="2506033"/>
            <a:ext cx="4106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Enhanced Full size DP and Mini DP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DDAD82-35B8-4A69-8A4E-B8386C696077}"/>
              </a:ext>
            </a:extLst>
          </p:cNvPr>
          <p:cNvSpPr/>
          <p:nvPr/>
        </p:nvSpPr>
        <p:spPr>
          <a:xfrm>
            <a:off x="1962278" y="4504500"/>
            <a:ext cx="14943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424242"/>
                </a:solidFill>
                <a:latin typeface="Open Sans" panose="020B0606030504020204" pitchFamily="34" charset="0"/>
              </a:rPr>
              <a:t>Source: https://vesa.org/</a:t>
            </a:r>
            <a:endParaRPr lang="en-US" sz="900" dirty="0"/>
          </a:p>
        </p:txBody>
      </p:sp>
      <p:sp>
        <p:nvSpPr>
          <p:cNvPr id="8" name="RS_Classification">
            <a:extLst>
              <a:ext uri="{FF2B5EF4-FFF2-40B4-BE49-F238E27FC236}">
                <a16:creationId xmlns:a16="http://schemas.microsoft.com/office/drawing/2014/main" id="{0CC8EF3A-3923-48CC-3AB3-0A03922586CA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en-US" sz="900" b="1" kern="100" spc="100"/>
              <a:t> </a:t>
            </a:r>
            <a:endParaRPr lang="en-US" sz="900" b="1" kern="100" spc="100" dirty="0"/>
          </a:p>
        </p:txBody>
      </p:sp>
      <p:sp>
        <p:nvSpPr>
          <p:cNvPr id="9" name="RS_Classification_Special">
            <a:extLst>
              <a:ext uri="{FF2B5EF4-FFF2-40B4-BE49-F238E27FC236}">
                <a16:creationId xmlns:a16="http://schemas.microsoft.com/office/drawing/2014/main" id="{152E0805-8BC3-4D3E-9694-60BF5DE2EB8D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365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7BA88-B3E9-19AE-DC5E-C1B34615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DisplayPort Architecture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4982B-A4B7-0893-2346-59310801B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</a:t>
            </a:r>
            <a:r>
              <a:rPr lang="en-US" dirty="0" err="1"/>
              <a:t>DP1.4a</a:t>
            </a:r>
            <a:r>
              <a:rPr lang="en-US" dirty="0"/>
              <a:t>/ </a:t>
            </a:r>
            <a:r>
              <a:rPr lang="en-US" dirty="0" err="1"/>
              <a:t>eDP1.5a</a:t>
            </a:r>
            <a:r>
              <a:rPr lang="en-US" dirty="0"/>
              <a:t>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36993-5A5E-BE4C-1421-1AFA259F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2BAACF-D405-061F-45DD-73C5BE41CA05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r>
              <a:rPr lang="en-US" dirty="0"/>
              <a:t>Technology Refresher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83F9F9-5267-4103-1DDC-A7C5E808F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252" y="950951"/>
            <a:ext cx="6093496" cy="37585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4BDF37-9F23-4B80-B205-9D2C191551D4}"/>
              </a:ext>
            </a:extLst>
          </p:cNvPr>
          <p:cNvSpPr txBox="1"/>
          <p:nvPr/>
        </p:nvSpPr>
        <p:spPr>
          <a:xfrm>
            <a:off x="6858000" y="4248150"/>
            <a:ext cx="203292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DP Standard, Version </a:t>
            </a:r>
            <a:r>
              <a:rPr lang="en-US" sz="700" dirty="0" err="1"/>
              <a:t>1.4a</a:t>
            </a:r>
            <a:r>
              <a:rPr lang="en-US" sz="700" dirty="0"/>
              <a:t> (Vesa.org)</a:t>
            </a:r>
          </a:p>
        </p:txBody>
      </p:sp>
      <p:sp>
        <p:nvSpPr>
          <p:cNvPr id="8" name="RS_Classification">
            <a:extLst>
              <a:ext uri="{FF2B5EF4-FFF2-40B4-BE49-F238E27FC236}">
                <a16:creationId xmlns:a16="http://schemas.microsoft.com/office/drawing/2014/main" id="{0CC8EF3A-3923-48CC-3AB3-0A03922586CA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en-US" sz="900" b="1" kern="100" spc="100"/>
              <a:t> </a:t>
            </a:r>
            <a:endParaRPr lang="en-US" sz="900" b="1" kern="100" spc="100" dirty="0"/>
          </a:p>
        </p:txBody>
      </p:sp>
      <p:sp>
        <p:nvSpPr>
          <p:cNvPr id="4" name="RS_Classification_Special">
            <a:extLst>
              <a:ext uri="{FF2B5EF4-FFF2-40B4-BE49-F238E27FC236}">
                <a16:creationId xmlns:a16="http://schemas.microsoft.com/office/drawing/2014/main" id="{3C0CDB80-1393-46BA-A67E-3690DDB43CA5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4281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D63C-DDD6-444A-92F9-5201F3FD5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Signaling – Main Link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DP </a:t>
            </a:r>
            <a:r>
              <a:rPr lang="en-US" dirty="0" err="1">
                <a:solidFill>
                  <a:schemeClr val="tx1"/>
                </a:solidFill>
              </a:rPr>
              <a:t>1.4</a:t>
            </a:r>
            <a:r>
              <a:rPr lang="en-US" cap="none" dirty="0" err="1">
                <a:solidFill>
                  <a:schemeClr val="tx1"/>
                </a:solidFill>
              </a:rPr>
              <a:t>a</a:t>
            </a:r>
            <a:r>
              <a:rPr lang="en-US" dirty="0">
                <a:solidFill>
                  <a:schemeClr val="tx1"/>
                </a:solidFill>
              </a:rPr>
              <a:t> / </a:t>
            </a:r>
            <a:r>
              <a:rPr lang="en-US" cap="none" dirty="0" err="1">
                <a:solidFill>
                  <a:schemeClr val="tx1"/>
                </a:solidFill>
              </a:rPr>
              <a:t>e</a:t>
            </a:r>
            <a:r>
              <a:rPr lang="en-US" dirty="0" err="1">
                <a:solidFill>
                  <a:schemeClr val="tx1"/>
                </a:solidFill>
              </a:rPr>
              <a:t>DP</a:t>
            </a:r>
            <a:r>
              <a:rPr lang="en-US" dirty="0">
                <a:solidFill>
                  <a:schemeClr val="tx1"/>
                </a:solidFill>
              </a:rPr>
              <a:t> 1.5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A5479-FD99-4B94-AFF1-EBEC3BD04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134000"/>
            <a:ext cx="3941727" cy="3528000"/>
          </a:xfrm>
        </p:spPr>
        <p:txBody>
          <a:bodyPr/>
          <a:lstStyle/>
          <a:p>
            <a:r>
              <a:rPr lang="en-US" dirty="0"/>
              <a:t>4 high-speed lanes (main link)</a:t>
            </a:r>
          </a:p>
          <a:p>
            <a:pPr lvl="1"/>
            <a:r>
              <a:rPr lang="en-US" dirty="0"/>
              <a:t>Uni-directional</a:t>
            </a:r>
          </a:p>
          <a:p>
            <a:pPr lvl="1"/>
            <a:r>
              <a:rPr lang="en-US" dirty="0"/>
              <a:t>Serial interface w/ embedded clock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order </a:t>
            </a:r>
            <a:r>
              <a:rPr lang="en-US" dirty="0" err="1"/>
              <a:t>PLL</a:t>
            </a:r>
            <a:r>
              <a:rPr lang="en-US" dirty="0"/>
              <a:t> </a:t>
            </a:r>
            <a:r>
              <a:rPr lang="en-US" dirty="0" err="1"/>
              <a:t>CDR</a:t>
            </a:r>
            <a:endParaRPr lang="en-US" dirty="0"/>
          </a:p>
          <a:p>
            <a:pPr lvl="1"/>
            <a:r>
              <a:rPr lang="en-US" dirty="0"/>
              <a:t>Scrambling; </a:t>
            </a:r>
            <a:r>
              <a:rPr lang="en-US" dirty="0" err="1"/>
              <a:t>8B</a:t>
            </a:r>
            <a:r>
              <a:rPr lang="en-US" dirty="0"/>
              <a:t>/</a:t>
            </a:r>
            <a:r>
              <a:rPr lang="en-US" dirty="0" err="1"/>
              <a:t>10B</a:t>
            </a:r>
            <a:r>
              <a:rPr lang="en-US" dirty="0"/>
              <a:t> coding</a:t>
            </a:r>
          </a:p>
          <a:p>
            <a:pPr lvl="1"/>
            <a:r>
              <a:rPr lang="en-US" dirty="0"/>
              <a:t>TX: </a:t>
            </a:r>
            <a:r>
              <a:rPr lang="en-US" dirty="0" err="1"/>
              <a:t>Preemphasis</a:t>
            </a:r>
            <a:endParaRPr lang="en-US" dirty="0"/>
          </a:p>
          <a:p>
            <a:pPr lvl="1"/>
            <a:r>
              <a:rPr lang="en-US" dirty="0"/>
              <a:t>RX: 1</a:t>
            </a:r>
            <a:r>
              <a:rPr lang="en-US" baseline="30000" dirty="0"/>
              <a:t>st</a:t>
            </a:r>
            <a:r>
              <a:rPr lang="en-US" dirty="0"/>
              <a:t> order </a:t>
            </a:r>
            <a:r>
              <a:rPr lang="en-US" dirty="0" err="1"/>
              <a:t>CTLE</a:t>
            </a:r>
            <a:r>
              <a:rPr lang="en-US" dirty="0"/>
              <a:t> + 1-tap DFE equalizer (</a:t>
            </a:r>
            <a:r>
              <a:rPr lang="en-US" dirty="0" err="1"/>
              <a:t>HBR3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247CE-6740-4449-8480-E16DF088F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</a:t>
            </a:r>
            <a:r>
              <a:rPr lang="en-US" dirty="0" err="1"/>
              <a:t>DP1.4a</a:t>
            </a:r>
            <a:r>
              <a:rPr lang="en-US" dirty="0"/>
              <a:t>/ </a:t>
            </a:r>
            <a:r>
              <a:rPr lang="en-US" dirty="0" err="1"/>
              <a:t>eDP1.5a</a:t>
            </a:r>
            <a:r>
              <a:rPr lang="en-US" dirty="0"/>
              <a:t>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12561-3906-4CA4-BB38-D01CFE8E2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70989E-062F-44C0-9D04-7D7EBFE018C8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r>
              <a:rPr lang="en-US" dirty="0"/>
              <a:t>Technology Refresher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7F677A-F3F6-4E58-A28C-1A008BCC7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274" y="2292690"/>
            <a:ext cx="3950434" cy="7864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D28024-C8CE-413D-B053-22AAA0E6D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859" y="3181350"/>
            <a:ext cx="3047849" cy="1393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4350DA-BEF0-4455-8580-4DEB63AD1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265210"/>
            <a:ext cx="4373108" cy="18571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CD8B4D-6D38-4BE3-82FE-10F2DE53C6B1}"/>
              </a:ext>
            </a:extLst>
          </p:cNvPr>
          <p:cNvSpPr txBox="1"/>
          <p:nvPr/>
        </p:nvSpPr>
        <p:spPr>
          <a:xfrm>
            <a:off x="4419600" y="4577874"/>
            <a:ext cx="203292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Source: DP Standard, Version </a:t>
            </a:r>
            <a:r>
              <a:rPr lang="en-US" sz="700" dirty="0" err="1"/>
              <a:t>1.4a</a:t>
            </a:r>
            <a:r>
              <a:rPr lang="en-US" sz="700" dirty="0"/>
              <a:t> (Vesa.org)</a:t>
            </a:r>
          </a:p>
        </p:txBody>
      </p:sp>
      <p:sp>
        <p:nvSpPr>
          <p:cNvPr id="4" name="RS_Classification">
            <a:extLst>
              <a:ext uri="{FF2B5EF4-FFF2-40B4-BE49-F238E27FC236}">
                <a16:creationId xmlns:a16="http://schemas.microsoft.com/office/drawing/2014/main" id="{97D27FD0-C3E7-2F9B-92BA-B38C6E52DD2C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de-DE" sz="900" b="1" kern="100" spc="100"/>
              <a:t> </a:t>
            </a:r>
            <a:endParaRPr lang="de-DE" sz="900" b="1" kern="100" spc="100" dirty="0" err="1"/>
          </a:p>
        </p:txBody>
      </p:sp>
      <p:sp>
        <p:nvSpPr>
          <p:cNvPr id="13" name="RS_Classification_Special">
            <a:extLst>
              <a:ext uri="{FF2B5EF4-FFF2-40B4-BE49-F238E27FC236}">
                <a16:creationId xmlns:a16="http://schemas.microsoft.com/office/drawing/2014/main" id="{510B597B-7F66-4812-8FD3-6F416A772AD4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920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94EC3-0137-B4EF-6867-57BD18EB4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 Out of the Full-Size connector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F1ECA-613E-8F38-E33A-6B72BF5F7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</a:t>
            </a:r>
            <a:r>
              <a:rPr lang="en-US" dirty="0" err="1"/>
              <a:t>DP1.4a</a:t>
            </a:r>
            <a:r>
              <a:rPr lang="en-US" dirty="0"/>
              <a:t>/ </a:t>
            </a:r>
            <a:r>
              <a:rPr lang="en-US" dirty="0" err="1"/>
              <a:t>eDP1.5a</a:t>
            </a:r>
            <a:r>
              <a:rPr lang="en-US" dirty="0"/>
              <a:t>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F090F-6287-9C7D-B23B-D71A14C27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37C900-950C-1551-1ED5-804BFE2ABE5E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r>
              <a:rPr lang="en-US" dirty="0"/>
              <a:t>Technology Refresher</a:t>
            </a:r>
          </a:p>
          <a:p>
            <a:endParaRPr lang="en-US" dirty="0"/>
          </a:p>
        </p:txBody>
      </p:sp>
      <p:pic>
        <p:nvPicPr>
          <p:cNvPr id="7170" name="Picture 2" descr="undefined">
            <a:extLst>
              <a:ext uri="{FF2B5EF4-FFF2-40B4-BE49-F238E27FC236}">
                <a16:creationId xmlns:a16="http://schemas.microsoft.com/office/drawing/2014/main" id="{B082075D-0906-44DE-0B1C-B9F1503164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53725"/>
            <a:ext cx="3834447" cy="144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D96C7D-E63F-50FE-683B-50E3647D2B6C}"/>
              </a:ext>
            </a:extLst>
          </p:cNvPr>
          <p:cNvSpPr txBox="1"/>
          <p:nvPr/>
        </p:nvSpPr>
        <p:spPr>
          <a:xfrm>
            <a:off x="287474" y="1276350"/>
            <a:ext cx="2500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Pin 1	Lane 0 (+)</a:t>
            </a:r>
          </a:p>
          <a:p>
            <a:r>
              <a:rPr lang="en-US" sz="1500" dirty="0"/>
              <a:t>Pin 2	Ground</a:t>
            </a:r>
          </a:p>
          <a:p>
            <a:r>
              <a:rPr lang="en-US" sz="1500" dirty="0"/>
              <a:t>Pin 3	Lane 0 (−)</a:t>
            </a:r>
          </a:p>
          <a:p>
            <a:r>
              <a:rPr lang="en-US" sz="1500" dirty="0"/>
              <a:t>Pin 4	Lane 1 (+)</a:t>
            </a:r>
          </a:p>
          <a:p>
            <a:r>
              <a:rPr lang="en-US" sz="1500" dirty="0"/>
              <a:t>Pin 5	Ground</a:t>
            </a:r>
          </a:p>
          <a:p>
            <a:r>
              <a:rPr lang="en-US" sz="1500" dirty="0"/>
              <a:t>Pin 6	Lane 1 (−)</a:t>
            </a:r>
          </a:p>
          <a:p>
            <a:r>
              <a:rPr lang="en-US" sz="1500" dirty="0"/>
              <a:t>Pin 7	Lane 2 (+)</a:t>
            </a:r>
          </a:p>
          <a:p>
            <a:r>
              <a:rPr lang="en-US" sz="1500" dirty="0"/>
              <a:t>Pin 8	Ground</a:t>
            </a:r>
          </a:p>
          <a:p>
            <a:r>
              <a:rPr lang="en-US" sz="1500" dirty="0"/>
              <a:t>Pin 9	Lane 2 (−)</a:t>
            </a:r>
          </a:p>
          <a:p>
            <a:r>
              <a:rPr lang="en-US" sz="1500" dirty="0"/>
              <a:t>Pin 10	Lane 3 (+)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1384B3-C76B-C4FA-68EC-5906D3EF23CD}"/>
              </a:ext>
            </a:extLst>
          </p:cNvPr>
          <p:cNvSpPr txBox="1"/>
          <p:nvPr/>
        </p:nvSpPr>
        <p:spPr>
          <a:xfrm>
            <a:off x="6019800" y="1276350"/>
            <a:ext cx="31242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Pin 11	Ground</a:t>
            </a:r>
          </a:p>
          <a:p>
            <a:r>
              <a:rPr lang="en-US" sz="1500" dirty="0"/>
              <a:t>Pin 12	Lane 3 (−)</a:t>
            </a:r>
          </a:p>
          <a:p>
            <a:r>
              <a:rPr lang="en-US" sz="1500" dirty="0"/>
              <a:t>Pin 13	Connected to ground[b]</a:t>
            </a:r>
          </a:p>
          <a:p>
            <a:r>
              <a:rPr lang="en-US" sz="1500" dirty="0"/>
              <a:t>Pin 14	Connected to ground[b]</a:t>
            </a:r>
          </a:p>
          <a:p>
            <a:r>
              <a:rPr lang="en-US" sz="1500" dirty="0"/>
              <a:t>Pin 15	Auxiliary channel (+)</a:t>
            </a:r>
          </a:p>
          <a:p>
            <a:r>
              <a:rPr lang="en-US" sz="1500" dirty="0"/>
              <a:t>Pin 16	Ground</a:t>
            </a:r>
          </a:p>
          <a:p>
            <a:r>
              <a:rPr lang="en-US" sz="1500" dirty="0"/>
              <a:t>Pin 17	Auxiliary channel (−)</a:t>
            </a:r>
          </a:p>
          <a:p>
            <a:r>
              <a:rPr lang="en-US" sz="1500" dirty="0"/>
              <a:t>Pin 18	Hot plug detect</a:t>
            </a:r>
          </a:p>
          <a:p>
            <a:r>
              <a:rPr lang="en-US" sz="1500" dirty="0"/>
              <a:t>Pin 19	Return for power</a:t>
            </a:r>
          </a:p>
          <a:p>
            <a:r>
              <a:rPr lang="en-US" sz="1500" dirty="0"/>
              <a:t>Pin 20	Power for connector    </a:t>
            </a:r>
            <a:br>
              <a:rPr lang="en-US" sz="1500" dirty="0"/>
            </a:br>
            <a:r>
              <a:rPr lang="en-US" sz="1500" dirty="0"/>
              <a:t>                 </a:t>
            </a:r>
          </a:p>
        </p:txBody>
      </p:sp>
      <p:sp>
        <p:nvSpPr>
          <p:cNvPr id="8" name="RS_Classification">
            <a:extLst>
              <a:ext uri="{FF2B5EF4-FFF2-40B4-BE49-F238E27FC236}">
                <a16:creationId xmlns:a16="http://schemas.microsoft.com/office/drawing/2014/main" id="{1641C9C5-A802-529B-387A-3868236B3E5F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en-US" sz="900" b="1" kern="100" spc="100"/>
              <a:t> </a:t>
            </a:r>
            <a:endParaRPr lang="en-US" sz="900" b="1" kern="100" spc="100" dirty="0"/>
          </a:p>
        </p:txBody>
      </p:sp>
      <p:sp>
        <p:nvSpPr>
          <p:cNvPr id="4" name="RS_Classification_Special">
            <a:extLst>
              <a:ext uri="{FF2B5EF4-FFF2-40B4-BE49-F238E27FC236}">
                <a16:creationId xmlns:a16="http://schemas.microsoft.com/office/drawing/2014/main" id="{15220A3E-AD5F-41F9-9079-D5F69E43C1F0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635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36E6C50-CA95-4475-BEF0-3754A6CCD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613675"/>
            <a:ext cx="2985088" cy="3903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A7BA88-B3E9-19AE-DC5E-C1B34615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DisplayPort Versions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A4686-6D0B-73E2-80E5-FC1A2B973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134000"/>
            <a:ext cx="4669200" cy="3528000"/>
          </a:xfrm>
        </p:spPr>
        <p:txBody>
          <a:bodyPr/>
          <a:lstStyle/>
          <a:p>
            <a:r>
              <a:rPr lang="en-US" dirty="0"/>
              <a:t>Full Size DisplayPort, Mini DisplayPort, DP Alt Mode</a:t>
            </a:r>
          </a:p>
          <a:p>
            <a:pPr lvl="1"/>
            <a:r>
              <a:rPr lang="en-US" dirty="0"/>
              <a:t>1.0, 1.1, 1.1a, 1.2, 1.2a, 1.3, 1.4, 1.4a, 2.0, 2.1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Embedded DisplayPort</a:t>
            </a:r>
          </a:p>
          <a:p>
            <a:pPr lvl="1"/>
            <a:r>
              <a:rPr lang="en-US" dirty="0"/>
              <a:t>1.0, 1.1a, 1.2, 1.3, 1.4, 1.4a, 1.4b, 1.5, 1.5a</a:t>
            </a:r>
          </a:p>
          <a:p>
            <a:endParaRPr lang="en-US" dirty="0"/>
          </a:p>
          <a:p>
            <a:r>
              <a:rPr lang="en-US" dirty="0"/>
              <a:t>Embedded DisplayPort is slightly behind the other DisplayPort standard in terms of data rate</a:t>
            </a:r>
          </a:p>
          <a:p>
            <a:pPr lvl="1"/>
            <a:r>
              <a:rPr lang="en-US" dirty="0" err="1"/>
              <a:t>eDP</a:t>
            </a:r>
            <a:r>
              <a:rPr lang="en-US" dirty="0"/>
              <a:t> 1.5a = DP 1.4a for specs</a:t>
            </a:r>
          </a:p>
          <a:p>
            <a:pPr lvl="1"/>
            <a:r>
              <a:rPr lang="en-US" dirty="0" err="1"/>
              <a:t>eDP</a:t>
            </a:r>
            <a:r>
              <a:rPr lang="en-US" dirty="0"/>
              <a:t> 1.4a = DP 1.3 for specs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4982B-A4B7-0893-2346-59310801B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Webinar - </a:t>
            </a:r>
            <a:r>
              <a:rPr lang="en-US" dirty="0" err="1"/>
              <a:t>DP1.4a</a:t>
            </a:r>
            <a:r>
              <a:rPr lang="en-US" dirty="0"/>
              <a:t>/ </a:t>
            </a:r>
            <a:r>
              <a:rPr lang="en-US" dirty="0" err="1"/>
              <a:t>eDP1.5a</a:t>
            </a:r>
            <a:r>
              <a:rPr lang="en-US" dirty="0"/>
              <a:t> Compliance Test  with </a:t>
            </a:r>
            <a:r>
              <a:rPr lang="en-US" dirty="0" err="1"/>
              <a:t>RTP</a:t>
            </a:r>
            <a:r>
              <a:rPr lang="en-US" dirty="0"/>
              <a:t> Oscilloscope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36993-5A5E-BE4C-1421-1AFA259F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B76AC-E5DF-427C-ABDC-2F4FBD8E4B69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2BAACF-D405-061F-45DD-73C5BE41CA05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/>
        <p:txBody>
          <a:bodyPr/>
          <a:lstStyle/>
          <a:p>
            <a:r>
              <a:rPr lang="en-US" dirty="0"/>
              <a:t>Technology Refresher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A66DAD-50E7-43EC-958A-C11B177485B0}"/>
              </a:ext>
            </a:extLst>
          </p:cNvPr>
          <p:cNvSpPr txBox="1"/>
          <p:nvPr/>
        </p:nvSpPr>
        <p:spPr>
          <a:xfrm>
            <a:off x="7187822" y="4443860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source: vesa.org</a:t>
            </a:r>
          </a:p>
        </p:txBody>
      </p:sp>
      <p:sp>
        <p:nvSpPr>
          <p:cNvPr id="8" name="RS_Classification">
            <a:extLst>
              <a:ext uri="{FF2B5EF4-FFF2-40B4-BE49-F238E27FC236}">
                <a16:creationId xmlns:a16="http://schemas.microsoft.com/office/drawing/2014/main" id="{0CC8EF3A-3923-48CC-3AB3-0A03922586CA}"/>
              </a:ext>
            </a:extLst>
          </p:cNvPr>
          <p:cNvSpPr txBox="1"/>
          <p:nvPr/>
        </p:nvSpPr>
        <p:spPr>
          <a:xfrm>
            <a:off x="8946510" y="4832341"/>
            <a:ext cx="197490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r>
              <a:rPr lang="en-US" sz="900" b="1" kern="100" spc="100"/>
              <a:t> </a:t>
            </a:r>
            <a:endParaRPr lang="en-US" sz="900" b="1" kern="100" spc="100" dirty="0"/>
          </a:p>
        </p:txBody>
      </p:sp>
      <p:sp>
        <p:nvSpPr>
          <p:cNvPr id="9" name="RS_Classification_Special">
            <a:extLst>
              <a:ext uri="{FF2B5EF4-FFF2-40B4-BE49-F238E27FC236}">
                <a16:creationId xmlns:a16="http://schemas.microsoft.com/office/drawing/2014/main" id="{326B2C9B-4118-42EA-8F94-2CEEAC565EB8}"/>
              </a:ext>
            </a:extLst>
          </p:cNvPr>
          <p:cNvSpPr txBox="1"/>
          <p:nvPr/>
        </p:nvSpPr>
        <p:spPr>
          <a:xfrm>
            <a:off x="8991329" y="4832341"/>
            <a:ext cx="152671" cy="211083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5565" tIns="35941" rIns="75565" bIns="35941" rtlCol="0" anchor="ctr">
            <a:spAutoFit/>
          </a:bodyPr>
          <a:lstStyle/>
          <a:p>
            <a:endParaRPr lang="en-US" sz="900" b="1" kern="100" spc="100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72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_RESETFORMATTING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" val=" "/>
</p:tagLst>
</file>

<file path=ppt/theme/theme1.xml><?xml version="1.0" encoding="utf-8"?>
<a:theme xmlns:a="http://schemas.openxmlformats.org/drawingml/2006/main" name="US Rohde und Schwarz 16 to 9_Neu">
  <a:themeElements>
    <a:clrScheme name="Rohde &amp; Schwarz Colors">
      <a:dk1>
        <a:srgbClr val="000000"/>
      </a:dk1>
      <a:lt1>
        <a:srgbClr val="FFFFFF"/>
      </a:lt1>
      <a:dk2>
        <a:srgbClr val="009DEC"/>
      </a:dk2>
      <a:lt2>
        <a:srgbClr val="F8AD3E"/>
      </a:lt2>
      <a:accent1>
        <a:srgbClr val="003E76"/>
      </a:accent1>
      <a:accent2>
        <a:srgbClr val="A50F14"/>
      </a:accent2>
      <a:accent3>
        <a:srgbClr val="007973"/>
      </a:accent3>
      <a:accent4>
        <a:srgbClr val="BFC3C6"/>
      </a:accent4>
      <a:accent5>
        <a:srgbClr val="0083A2"/>
      </a:accent5>
      <a:accent6>
        <a:srgbClr val="EA5B0C"/>
      </a:accent6>
      <a:hlink>
        <a:srgbClr val="009DEC"/>
      </a:hlink>
      <a:folHlink>
        <a:srgbClr val="933973"/>
      </a:folHlink>
    </a:clrScheme>
    <a:fontScheme name="Rohde &amp; Schwarz Font">
      <a:majorFont>
        <a:latin typeface="Arial Narrow"/>
        <a:ea typeface="メイリオ"/>
        <a:cs typeface="Arial Unicode MS"/>
      </a:majorFont>
      <a:minorFont>
        <a:latin typeface="Arial"/>
        <a:ea typeface="メイリオ"/>
        <a:cs typeface="Arial Unicode MS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t"/>
      <a:lstStyle>
        <a:defPPr>
          <a:defRPr sz="15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5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orlage_powerpoint_standard_16zu9_00tr_en_V2.2 - Copy.potx" id="{9FE7EB58-C32C-4C53-A08F-24562AE970D2}" vid="{3EB85E0E-4623-4FDF-936A-72A792290D1B}"/>
    </a:ext>
  </a:extLst>
</a:theme>
</file>

<file path=ppt/theme/theme2.xml><?xml version="1.0" encoding="utf-8"?>
<a:theme xmlns:a="http://schemas.openxmlformats.org/drawingml/2006/main" name="Office Theme">
  <a:themeElements>
    <a:clrScheme name="Rohde &amp; Schwarz Colors">
      <a:dk1>
        <a:srgbClr val="000000"/>
      </a:dk1>
      <a:lt1>
        <a:srgbClr val="FFFFFF"/>
      </a:lt1>
      <a:dk2>
        <a:srgbClr val="009DEC"/>
      </a:dk2>
      <a:lt2>
        <a:srgbClr val="F8AD3E"/>
      </a:lt2>
      <a:accent1>
        <a:srgbClr val="003E76"/>
      </a:accent1>
      <a:accent2>
        <a:srgbClr val="A50F14"/>
      </a:accent2>
      <a:accent3>
        <a:srgbClr val="007973"/>
      </a:accent3>
      <a:accent4>
        <a:srgbClr val="BFC3C6"/>
      </a:accent4>
      <a:accent5>
        <a:srgbClr val="0083A2"/>
      </a:accent5>
      <a:accent6>
        <a:srgbClr val="EA5B0C"/>
      </a:accent6>
      <a:hlink>
        <a:srgbClr val="009DEC"/>
      </a:hlink>
      <a:folHlink>
        <a:srgbClr val="933973"/>
      </a:folHlink>
    </a:clrScheme>
    <a:fontScheme name="Rohde &amp; Schwarz Font">
      <a:majorFont>
        <a:latin typeface="Arial Narrow"/>
        <a:ea typeface="メイリオ"/>
        <a:cs typeface="Arial Unicode MS"/>
      </a:majorFont>
      <a:minorFont>
        <a:latin typeface="Arial"/>
        <a:ea typeface="メイリオ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B88ABD78753947822D9EFC47B3E84A" ma:contentTypeVersion="10" ma:contentTypeDescription="Create a new document." ma:contentTypeScope="" ma:versionID="0b9cd862b1fe39b3f6c3790126b12470">
  <xsd:schema xmlns:xsd="http://www.w3.org/2001/XMLSchema" xmlns:xs="http://www.w3.org/2001/XMLSchema" xmlns:p="http://schemas.microsoft.com/office/2006/metadata/properties" xmlns:ns2="d32b12b9-a65f-48c9-9d51-4792e3d625df" xmlns:ns3="83976ac2-69ea-4e5b-9c7b-245b9acb44a9" targetNamespace="http://schemas.microsoft.com/office/2006/metadata/properties" ma:root="true" ma:fieldsID="9046cbae51b89e1ace9f97ef6cf7573a" ns2:_="" ns3:_="">
    <xsd:import namespace="d32b12b9-a65f-48c9-9d51-4792e3d625df"/>
    <xsd:import namespace="83976ac2-69ea-4e5b-9c7b-245b9acb44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2b12b9-a65f-48c9-9d51-4792e3d625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976ac2-69ea-4e5b-9c7b-245b9acb44a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F9B3A72-7038-41AD-8C56-CD31367AD6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92BDC3-F0B6-4EA3-9DA6-6294D6151A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2b12b9-a65f-48c9-9d51-4792e3d625df"/>
    <ds:schemaRef ds:uri="83976ac2-69ea-4e5b-9c7b-245b9acb44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84BE559-1561-4FAF-BCBD-0D28D522B025}">
  <ds:schemaRefs>
    <ds:schemaRef ds:uri="83976ac2-69ea-4e5b-9c7b-245b9acb44a9"/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d32b12b9-a65f-48c9-9d51-4792e3d625d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3848</Words>
  <Application>Microsoft Office PowerPoint</Application>
  <PresentationFormat>On-screen Show (16:9)</PresentationFormat>
  <Paragraphs>603</Paragraphs>
  <Slides>34</Slides>
  <Notes>25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メイリオ</vt:lpstr>
      <vt:lpstr>Arial</vt:lpstr>
      <vt:lpstr>Arial Narrow</vt:lpstr>
      <vt:lpstr>Arial Unicode MS</vt:lpstr>
      <vt:lpstr>Calibri</vt:lpstr>
      <vt:lpstr>Open Sans</vt:lpstr>
      <vt:lpstr>Symbol</vt:lpstr>
      <vt:lpstr>US Rohde und Schwarz 16 to 9_Neu</vt:lpstr>
      <vt:lpstr>Testing DP 1.4a / eDP 1.5 Sources  With Oscilloscopes  PHY Layer Compliance</vt:lpstr>
      <vt:lpstr>Outline</vt:lpstr>
      <vt:lpstr>DisplayPort –Technology Refresher</vt:lpstr>
      <vt:lpstr>What is DisplayPort</vt:lpstr>
      <vt:lpstr>Connector Types </vt:lpstr>
      <vt:lpstr>DisplayPort Architecture</vt:lpstr>
      <vt:lpstr>Signaling – Main Link DP 1.4a / eDP 1.5</vt:lpstr>
      <vt:lpstr>Pin Out of the Full-Size connector</vt:lpstr>
      <vt:lpstr>DisplayPort Versions</vt:lpstr>
      <vt:lpstr>Comparison of DP standards</vt:lpstr>
      <vt:lpstr>DisplayPort “Alt Mode”</vt:lpstr>
      <vt:lpstr>Embedded DisplayPORT (eDP)</vt:lpstr>
      <vt:lpstr>Source PHY Compliance Testing</vt:lpstr>
      <vt:lpstr>Compliance Test Specifications Physical Layer: HBR / HBR2 / HBR3</vt:lpstr>
      <vt:lpstr>PHY tests for DP Device Types PHY CTS 1.4a</vt:lpstr>
      <vt:lpstr>Source tests for DP1.4a &amp; eDP1.5</vt:lpstr>
      <vt:lpstr>EYE diagram Testing (3.1)</vt:lpstr>
      <vt:lpstr>Common Tests for DP1.4a</vt:lpstr>
      <vt:lpstr>Test Points</vt:lpstr>
      <vt:lpstr>Test Setup </vt:lpstr>
      <vt:lpstr>Scope Bandwidth</vt:lpstr>
      <vt:lpstr>Test Accessories</vt:lpstr>
      <vt:lpstr>Typical Test challenges</vt:lpstr>
      <vt:lpstr>Rohde &amp; Schwarz Test Solution</vt:lpstr>
      <vt:lpstr>  Automated Compliance TEst</vt:lpstr>
      <vt:lpstr> Signal Integrity Debugging R&amp;S RTP Oscilloscope: Unique Analysis Functions</vt:lpstr>
      <vt:lpstr>Demonstration</vt:lpstr>
      <vt:lpstr>Summary</vt:lpstr>
      <vt:lpstr>Typical Configuration: DP 1.4a / eDP1.5 </vt:lpstr>
      <vt:lpstr>Cable Test  DP 1.4a / 2.0 / 2.1</vt:lpstr>
      <vt:lpstr>Summary</vt:lpstr>
      <vt:lpstr>Thank you!</vt:lpstr>
      <vt:lpstr>Notes from Aes during question portion</vt:lpstr>
      <vt:lpstr>Additional Resources</vt:lpstr>
    </vt:vector>
  </TitlesOfParts>
  <Manager>Claus Luger/GF-BS4</Manager>
  <Company>Rohde &amp; Schwarz America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Process landscape</dc:subject>
  <dc:creator>McKenzie Patrick 1MC</dc:creator>
  <cp:keywords>2022-08-26</cp:keywords>
  <cp:lastModifiedBy>Schulze Guido (1TDP)</cp:lastModifiedBy>
  <cp:revision>70</cp:revision>
  <dcterms:created xsi:type="dcterms:W3CDTF">2023-07-14T08:20:22Z</dcterms:created>
  <dcterms:modified xsi:type="dcterms:W3CDTF">2024-04-03T09:43:33Z</dcterms:modified>
  <cp:category>3575.4794.02</cp:category>
  <cp:contentStatus>06.00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RS_TemplateCategory">
    <vt:lpwstr>EN(uk.png)/Global(global.png)</vt:lpwstr>
  </property>
  <property fmtid="{D5CDD505-2E9C-101B-9397-08002B2CF9AE}" pid="3" name="RS_TemplateID">
    <vt:lpwstr>3575.4794.02</vt:lpwstr>
  </property>
  <property fmtid="{D5CDD505-2E9C-101B-9397-08002B2CF9AE}" pid="4" name="RS_Version">
    <vt:lpwstr>06.00</vt:lpwstr>
  </property>
  <property fmtid="{D5CDD505-2E9C-101B-9397-08002B2CF9AE}" pid="5" name="RS_TemplateName">
    <vt:lpwstr>Template PowerPoint R&amp;&amp;S standard 16 to 9 (PAD-T-R)</vt:lpwstr>
  </property>
  <property fmtid="{D5CDD505-2E9C-101B-9397-08002B2CF9AE}" pid="6" name="RS_TemplateImage">
    <vt:lpwstr>global.png</vt:lpwstr>
  </property>
  <property fmtid="{D5CDD505-2E9C-101B-9397-08002B2CF9AE}" pid="7" name="TM_ClassificationPosition">
    <vt:lpwstr>{"x":0,"y":7.88}</vt:lpwstr>
  </property>
  <property fmtid="{D5CDD505-2E9C-101B-9397-08002B2CF9AE}" pid="8" name="TM_ClassificationMargin">
    <vt:lpwstr>{"left":5.95,"right":5.95,"top":2.83,"bottom":2.83}</vt:lpwstr>
  </property>
  <property fmtid="{D5CDD505-2E9C-101B-9397-08002B2CF9AE}" pid="9" name="TM_ClassificationParagraph">
    <vt:lpwstr>{"spaceAfter":0,"spaceBefore":0,"spaceWithin":1}</vt:lpwstr>
  </property>
  <property fmtid="{D5CDD505-2E9C-101B-9397-08002B2CF9AE}" pid="10" name="TM_ClassificationFont">
    <vt:lpwstr>{"fontColor":{"red":"0","green":"0","blue":"0"},"fillColor":{"red":"248","green":"248","blue":"248"},"size":9,"spacing":1,"kerning":1,"bold":true}</vt:lpwstr>
  </property>
  <property fmtid="{D5CDD505-2E9C-101B-9397-08002B2CF9AE}" pid="11" name="RS_Lang">
    <vt:lpwstr>EN</vt:lpwstr>
  </property>
  <property fmtid="{D5CDD505-2E9C-101B-9397-08002B2CF9AE}" pid="12" name="ContentTypeId">
    <vt:lpwstr>0x010100FEB88ABD78753947822D9EFC47B3E84A</vt:lpwstr>
  </property>
  <property fmtid="{D5CDD505-2E9C-101B-9397-08002B2CF9AE}" pid="13" name="MSIP_Label_9764cdcd-3664-4d05-9615-7cbf65a4f0a8_Enabled">
    <vt:lpwstr>true</vt:lpwstr>
  </property>
  <property fmtid="{D5CDD505-2E9C-101B-9397-08002B2CF9AE}" pid="14" name="MSIP_Label_9764cdcd-3664-4d05-9615-7cbf65a4f0a8_SetDate">
    <vt:lpwstr>2024-03-20T08:46:57Z</vt:lpwstr>
  </property>
  <property fmtid="{D5CDD505-2E9C-101B-9397-08002B2CF9AE}" pid="15" name="MSIP_Label_9764cdcd-3664-4d05-9615-7cbf65a4f0a8_Method">
    <vt:lpwstr>Privileged</vt:lpwstr>
  </property>
  <property fmtid="{D5CDD505-2E9C-101B-9397-08002B2CF9AE}" pid="16" name="MSIP_Label_9764cdcd-3664-4d05-9615-7cbf65a4f0a8_Name">
    <vt:lpwstr>UNRESTRICTED</vt:lpwstr>
  </property>
  <property fmtid="{D5CDD505-2E9C-101B-9397-08002B2CF9AE}" pid="17" name="MSIP_Label_9764cdcd-3664-4d05-9615-7cbf65a4f0a8_SiteId">
    <vt:lpwstr>74bddbd9-705c-456e-aabd-99beb719a2b2</vt:lpwstr>
  </property>
  <property fmtid="{D5CDD505-2E9C-101B-9397-08002B2CF9AE}" pid="18" name="MSIP_Label_9764cdcd-3664-4d05-9615-7cbf65a4f0a8_ActionId">
    <vt:lpwstr>7225ac14-79ee-4cc8-b9d7-3038805ed64c</vt:lpwstr>
  </property>
  <property fmtid="{D5CDD505-2E9C-101B-9397-08002B2CF9AE}" pid="19" name="MSIP_Label_9764cdcd-3664-4d05-9615-7cbf65a4f0a8_ContentBits">
    <vt:lpwstr>0</vt:lpwstr>
  </property>
</Properties>
</file>